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7"/>
  </p:notesMasterIdLst>
  <p:sldIdLst>
    <p:sldId id="256" r:id="rId5"/>
    <p:sldId id="258" r:id="rId6"/>
    <p:sldId id="269" r:id="rId7"/>
    <p:sldId id="270" r:id="rId8"/>
    <p:sldId id="271" r:id="rId9"/>
    <p:sldId id="26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74" r:id="rId18"/>
    <p:sldId id="266" r:id="rId19"/>
    <p:sldId id="267" r:id="rId20"/>
    <p:sldId id="272" r:id="rId21"/>
    <p:sldId id="273" r:id="rId22"/>
    <p:sldId id="275" r:id="rId23"/>
    <p:sldId id="276" r:id="rId24"/>
    <p:sldId id="277" r:id="rId25"/>
    <p:sldId id="27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4660"/>
  </p:normalViewPr>
  <p:slideViewPr>
    <p:cSldViewPr snapToGrid="0">
      <p:cViewPr varScale="1">
        <p:scale>
          <a:sx n="67" d="100"/>
          <a:sy n="67" d="100"/>
        </p:scale>
        <p:origin x="5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06T22:56:29.6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426 900,'3'-1,"-1"0,1 0,-1 0,0 0,1 0,-1 0,0-1,0 1,0-1,0 0,0 0,0 1,0-1,2-5,-1 5,178-202,-173 195,12-11,23-32,-38 45,-1 0,0 0,0 0,0 0,-1-1,0 1,-1-1,0 0,2-11,-2 7,-2-1,1 1,-2 0,1-1,-2 1,1 0,-2 0,0 0,-7-19,6 22,0 0,-1 0,0 1,0 0,-1 0,0 1,0-1,-1 1,0 0,0 1,0 0,-17-10,-109-72,-32-19,143 95,0 2,-33-12,45 19,1 0,0 1,-1 0,0 1,1 0,-1 0,0 1,0 0,-9 2,15-1,0 0,0 0,0 1,0 0,1-1,-1 1,0 1,1-1,0 0,-1 1,1 0,0 0,0 0,1 0,-1 0,1 0,-4 7,-2 5,1 0,0 0,-4 19,2-8,1-3,1 1,2 0,0 0,-2 40,6 99,3-83,-2-73,1-1,0 1,1-1,0 1,0-1,0 0,0 0,1 0,0 0,1 0,-1-1,1 1,0-1,0 0,1 0,0-1,0 1,6 3,12 10,1-2,45 24,-63-37,33 16,1-1,43 12,85 18,-168-48,25 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06T22:59:09.7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06T22:59:18.4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06T22:59:19.1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06T22:59:19.5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06T22:59:19.8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06T22:59:20.2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06T23:44:15.2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242 851,'80'0,"230"-4,-2-26,-282 26,96-21,-108 20,1 0,-1 0,0-1,0-1,-1-1,15-9,4-8,-2-2,42-45,-49 49,38-28,-38 33,-1 0,25-29,-41 40,0-1,0 0,-1 0,0 0,0-1,-1 0,0 0,-1 0,0 0,4-18,-6 16,1 1,-2-1,1 0,-2 0,1 0,-1 1,-1-1,-3-14,2 18,0-1,0 1,0 0,-1 0,0 0,0 0,0 1,-1 0,0 0,-1 0,1 0,-9-6,-9-4,-1 1,0 1,-1 0,0 3,-1 0,0 1,-1 1,-54-9,15 8,-1 3,-108 3,91 4,24 0,-83 9,118-4,1 2,0 0,0 2,1 0,-31 18,-50 20,68-33,0 1,2 2,0 1,-34 25,58-35,-1 0,2 0,-1 1,1 1,1 0,0 0,0 0,1 1,0 1,1-1,-7 18,7-11,0 0,2 1,0 0,1 0,1 0,0 0,2 21,0 13,3 53,-1-99,-1 0,1 0,0 1,0-2,1 1,0 0,0 0,1-1,0 0,6 9,6 4,31 30,-39-43,1 0,0-1,0 0,0 0,1-1,0 0,0 0,0-1,0-1,14 3,24 7,-25-5,0-2,0 0,41 3,-41-7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06T23:44:20.2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2201 663,'-115'-128,"22"22,80 93,-25-28,-1 2,-2 2,-56-40,48 47,0 2,-2 2,-1 3,-1 2,-1 2,-90-19,61 23,-1 3,0 4,-156 6,212 5,1 0,-1 2,1 2,0 0,0 1,1 2,0 1,1 1,1 1,-43 29,12-1,2 3,3 2,-59 67,83-84,1 1,2 1,1 2,2 0,1 1,1 1,2 0,2 1,-13 48,23-65,0 0,2 0,0 1,2 25,0-35,1-1,0 0,1 1,0-1,0 0,1 0,0 0,1 0,-1-1,11 16,2-4,0-1,1 0,1-1,1-2,0 1,1-2,1-1,0-1,1 0,44 17,-33-16,1-1,1-3,-1 0,2-2,-1-2,1-1,55 0,6-4,171-4,-207 0,0-4,80-18,-113 18,0-2,-1-1,0-1,0-1,-2-1,1-2,-2-1,0 0,28-26,81-74,-93 86,1 3,57-29,-22 14,-59 32,15-8,0-2,-2-1,33-28,-49 36,-10 11,0-1,0 0,-1 0,0-1,1 1,-1 0,0-1,0 0,-1 0,1 0,-1 0,0 0,0-1,-1 1,1 0,1-8,-4-2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06T23:01:02.3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1,'0'14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06T23:01:03.4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06T22:56:32.0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23,'1'0,"1"0,-1 1,0-1,0 1,1-1,-1 1,0 0,0-1,0 1,0 0,0 0,0 0,0 0,0 0,0 0,1 1,15 22,-10-13,0-2,-1 0,-1 1,1 0,-2 0,7 20,11 58,-10-37,-7-25,-1 1,-1 0,-1 35,1 5,2-43,0-20,0-17,2-47,-2-1,-5-99,-1 84,0 38,2-50,-1 87,0 0,0 0,0-1,0 1,0 0,1 0,-1 0,0 0,1-1,-1 1,1 0,-1 0,1 0,-1 0,1 0,0 0,0 0,0 0,-1 0,1 1,0-1,0 0,0 0,0 1,0-1,2 0,-1 1,0-1,1 1,-1 0,0 0,1 0,-1 0,0 0,1 0,-1 1,0-1,1 1,2 1,7 2,-1 1,-1 1,1 0,11 9,146 112,-163-122,0 0,0 0,0 1,-1-1,1 1,-1 0,-1 1,1-1,2 7,9 15,-7-15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06T23:44:26.9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555 1036,'124'1,"187"-7,-250-3,-1-4,105-35,-64 17,-43 15,-12 5,0-3,-2-1,61-31,-91 37,0-1,-1 0,-1-1,13-13,12-11,-8 11,6-4,39-44,-64 62,-1-1,-1 0,0 0,-1-1,0 0,0-1,-2 1,8-22,-11 28,-1 0,0 0,0-1,-1 1,1 0,-1 0,0 0,-1-1,0 1,0 0,0 0,-4-9,2 7,-1 0,0 0,-1 0,1 0,-2 1,1-1,-11-10,-7-2,-1 0,0 2,-53-30,75 47,-57-32,-2 3,-1 3,-1 2,-2 3,0 3,-1 3,-1 2,0 4,0 2,-96 2,98 7,0 3,-86 16,-28 20,136-27,0 1,-42 20,58-20,2 0,-46 35,-40 45,105-88,-9 6,0 2,1 0,1 1,0 1,1-1,-13 25,22-35,0 1,1 0,-1 0,1 0,0 0,1 0,0 1,0-1,0 0,0 1,1-1,0 0,1 1,-1-1,1 0,1 1,-1-1,1 0,0 0,0 0,1 0,0 0,5 8,-3-7,1 0,-1 0,1-1,0 1,1-2,0 1,0-1,8 5,10 4,30 13,9 3,-36-15,2 0,-1-2,47 13,-51-18,-1 1,-1 1,0 1,29 18,81 64,-127-89,16 10,0-2,0 0,2-1,-1-2,1 0,37 7,0 2,-28-9,-20-5,1-1,-1 2,0 0,18 10,-18-6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06T23:43:51.5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1290 161,'0'-1,"-1"0,1-1,-1 1,1-1,-1 1,1 0,-1 0,0-1,0 1,0 0,0 0,0 0,0 0,0 0,0 0,0 0,0 0,-3-1,-28-16,24 14,-37-19,-2 2,0 1,-82-21,96 36,0 2,-1 0,-54 5,45-1,21 0,0 1,0 1,0 1,0 1,1 0,0 2,0 1,0 0,-18 12,9-2,0 1,2 1,0 1,-48 50,8-3,-89 99,148-153,0 1,2-1,0 1,0 1,-5 20,3-12,8-20,-4 10,0 0,1 0,-2 16,5-26,0 0,1 0,0 0,0 0,0 1,1-1,-1 0,1 0,0 0,0 0,1-1,-1 1,1 0,-1 0,1-1,4 5,12 13,1-1,0-2,28 21,9 9,-3 2,78 66,-113-103,0-1,0 0,1-2,1 0,0-2,25 9,-5-6,0-1,1-1,0-3,0-1,55-1,-77-5,-4 2,0-1,0-1,1 0,-1-1,0-1,-1 0,1-1,-1 0,16-8,21-18,-1-2,76-63,-62 45,-27 25,-30 20,1 1,-1-1,0 0,0-1,0 0,-1 0,0 0,0-1,0 0,-1 0,0 0,4-10,3-8,-1-1,-2-1,-1 0,-1 0,-1-1,-1 1,1-51,-6 41,1-6,-3-1,-9-60,9 91,-1-1,-1 1,0 1,-1-1,0 1,-1-1,0 1,-1 1,-1 0,0 0,0 0,-11-10,4 6,0 2,-1 0,-1 0,0 2,-1 0,0 1,-37-15,21 13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06T23:43:54.8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958 0,'-114'114,"83"-82,2 1,-39 57,37-46,-41 42,-45 60,78-95,-51 55,52-67,3 2,1 1,2 2,2 1,-38 76,21-17,47-103,0 0,-1 0,1 0,-1 0,1 0,-1 0,0-1,1 1,-1 0,0 0,0-1,1 1,-1 0,0-1,0 1,0 0,0-1,0 1,0-1,0 0,0 1,0-1,0 0,0 0,0 1,-2-1,2-1,-1 1,1-1,-1 0,1 1,0-1,-1 0,1 0,0 0,0 0,-1 0,1 0,0 0,0-1,0 1,-1-2,-3-5,1 1,0-1,0 0,1 0,-4-13,3 3,1 0,1 0,0 0,1-1,1 1,1-1,1 1,0 0,1 0,10-32,-12 49,-1 0,0 1,0-1,1 0,-1 0,0 0,1 1,-1-1,1 0,-1 0,1 1,-1-1,1 0,0 1,-1-1,1 1,0-1,-1 1,1-1,0 1,0-1,0 1,0 0,0 0,0 0,-1 0,1 0,0 0,0 0,-1 1,1-1,0 0,-1 1,1-1,0 0,-1 1,1-1,-1 1,1-1,-1 1,1-1,0 1,-1 0,4 4,-1-1,0 1,0 0,-1 0,4 10,4 23,-6-22,0-1,9 21,-12-33,1 0,-1 1,1-1,0 0,0 0,0 0,0-1,1 1,-1 0,1-1,0 0,-1 0,1 1,0-1,6 2,-6-3,0 0,0-1,0 1,-1-1,1 0,0 0,0 0,0 0,-1-1,1 1,0-1,0 0,-1 1,1-1,0 0,-1-1,1 1,4-3,5-4,0-1,15-14,-9 8,-11 9,0 0,1 0,0 1,0 1,0-1,0 1,1 0,0 1,-1 0,1 1,1 0,15-2,-5 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06T22:56:34.4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1,'1'0,"0"0,-1 0,1 1,0-1,0 0,0 0,-1 1,1-1,0 1,-1-1,1 1,0-1,-1 1,1-1,-1 1,1-1,0 1,-1 0,0-1,1 1,-1 0,1 0,-1-1,0 1,1 0,-1 1,6 26,-4-19,11 38,38 90,-50-135,12 25,2-1,1-1,0 0,2-1,33 34,-27-31,-1 1,0 1,20 37,-25-32,1-1,1-1,3 0,25 28,-32-43,13 15,47 38,-64-61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06T22:59:00.3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1,'0'14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06T22:59:04.5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06T22:59:05.5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06T22:59:06.5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06T22:59:06.8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06T22:59:08.2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0A0D5-8F98-4CC1-A28E-021F0B6B475C}" type="datetimeFigureOut">
              <a:rPr lang="en-US" smtClean="0"/>
              <a:t>10/7/2020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3C52C-5E29-41AF-BAA3-8217E886DA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96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A750590-9F9A-443B-9295-A3931D8194B1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5805F-452B-497C-9BD6-2CDB6902F369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D3F7C6B-C82D-4D42-9929-D6E7E11D9A64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0CF4779-62E8-4B21-A5D7-0AFB9DBD4358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F9D3375-5CD0-4576-BF96-ADFF24726FF8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CD1F8-971E-4F8C-8737-750C12E93E08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D1621-FA30-4D98-85E5-1409E6BEECDC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6F347-1B2F-4097-AEB5-4A26FB45D67A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CC1DEE0-34E5-4E0F-BEC1-4B8835F82CD1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5B4BE-627A-4EC1-99E1-6F1AA97AB802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8BFACF8-E63D-4673-A128-83547867BB7A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ED6AC-4FBA-40BD-BE75-20DB64DA4BAD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33C87-D201-458A-93C0-8EDD9AC92D93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E6829-5A25-485A-91B1-5D6D58BB9F23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F5CD-23D0-4DD1-85B1-71F1825FB3EC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5035-C284-496A-B076-BA73A8FA5D8B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EB420-1875-490A-8C4B-7AAB939FBE08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59126-4846-4E88-BDD9-5585CC877E47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customXml" Target="../ink/ink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customXml" Target="../ink/ink13.xml"/><Relationship Id="rId18" Type="http://schemas.openxmlformats.org/officeDocument/2006/relationships/customXml" Target="../ink/ink17.xml"/><Relationship Id="rId3" Type="http://schemas.openxmlformats.org/officeDocument/2006/relationships/customXml" Target="../ink/ink4.xml"/><Relationship Id="rId7" Type="http://schemas.openxmlformats.org/officeDocument/2006/relationships/customXml" Target="../ink/ink7.xml"/><Relationship Id="rId12" Type="http://schemas.openxmlformats.org/officeDocument/2006/relationships/customXml" Target="../ink/ink12.xml"/><Relationship Id="rId17" Type="http://schemas.openxmlformats.org/officeDocument/2006/relationships/image" Target="../media/image30.png"/><Relationship Id="rId2" Type="http://schemas.openxmlformats.org/officeDocument/2006/relationships/image" Target="../media/image28.png"/><Relationship Id="rId16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11" Type="http://schemas.openxmlformats.org/officeDocument/2006/relationships/customXml" Target="../ink/ink11.xml"/><Relationship Id="rId5" Type="http://schemas.openxmlformats.org/officeDocument/2006/relationships/customXml" Target="../ink/ink5.xml"/><Relationship Id="rId15" Type="http://schemas.openxmlformats.org/officeDocument/2006/relationships/customXml" Target="../ink/ink15.xml"/><Relationship Id="rId10" Type="http://schemas.openxmlformats.org/officeDocument/2006/relationships/customXml" Target="../ink/ink10.xml"/><Relationship Id="rId19" Type="http://schemas.openxmlformats.org/officeDocument/2006/relationships/image" Target="../media/image31.png"/><Relationship Id="rId4" Type="http://schemas.openxmlformats.org/officeDocument/2006/relationships/image" Target="../media/image29.png"/><Relationship Id="rId9" Type="http://schemas.openxmlformats.org/officeDocument/2006/relationships/customXml" Target="../ink/ink9.xml"/><Relationship Id="rId14" Type="http://schemas.openxmlformats.org/officeDocument/2006/relationships/customXml" Target="../ink/ink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7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.xml"/><Relationship Id="rId5" Type="http://schemas.openxmlformats.org/officeDocument/2006/relationships/customXml" Target="../ink/ink19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customXml" Target="../ink/ink2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3" y="821265"/>
            <a:ext cx="6098705" cy="5222117"/>
          </a:xfrm>
        </p:spPr>
        <p:txBody>
          <a:bodyPr anchor="ctr">
            <a:normAutofit/>
          </a:bodyPr>
          <a:lstStyle/>
          <a:p>
            <a:pPr algn="ctr"/>
            <a:r>
              <a:rPr lang="fa-IR" sz="5400" dirty="0"/>
              <a:t>حل تمرین سری اول</a:t>
            </a:r>
            <a:br>
              <a:rPr lang="fa-IR" sz="5400" dirty="0"/>
            </a:br>
            <a:r>
              <a:rPr lang="fa-IR" sz="5400" dirty="0"/>
              <a:t>و</a:t>
            </a:r>
            <a:br>
              <a:rPr lang="fa-IR" sz="5400" dirty="0"/>
            </a:br>
            <a:r>
              <a:rPr lang="fa-IR" sz="5400" dirty="0"/>
              <a:t>مقدمات پروتئوس</a:t>
            </a:r>
            <a:endParaRPr lang="en-US" sz="54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E309A740-48C5-4AE5-879B-F567D3D7A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3028" y="821265"/>
            <a:ext cx="3265713" cy="5222117"/>
          </a:xfrm>
        </p:spPr>
        <p:txBody>
          <a:bodyPr anchor="ctr">
            <a:normAutofit/>
          </a:bodyPr>
          <a:lstStyle/>
          <a:p>
            <a:r>
              <a:rPr lang="fa-IR" dirty="0"/>
              <a:t>حل تمرین درس مدارهای منطقی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64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F27BD-2C6F-4E71-AADC-37231EE4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a-IR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3. </a:t>
            </a:r>
            <a:r>
              <a:rPr lang="fa-IR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با استفاده از جدول درستی، درستی یا نادرستی تساوی زیر را مشخص نمایید (</a:t>
            </a:r>
            <a:r>
              <a:rPr lang="fa-IR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Persian Pager Number" panose="00000500000000000000" pitchFamily="2" charset="-78"/>
              </a:rPr>
              <a:t>15</a:t>
            </a:r>
            <a:r>
              <a:rPr lang="fa-IR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نمره).</a:t>
            </a:r>
            <a:b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13161C-0BAD-462C-B87D-C824655052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691236"/>
                <a:ext cx="10820400" cy="452745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bar>
                          <m:barPr>
                            <m:pos m:val="top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ba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bar>
                          <m:barPr>
                            <m:pos m:val="top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ba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ba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bar>
                      <m:barPr>
                        <m:pos m:val="top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bar>
                          <m:barPr>
                            <m:pos m:val="top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ba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ba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bar>
                      <m:barPr>
                        <m:pos m:val="top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bar>
                          <m:barPr>
                            <m:pos m:val="top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ba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ba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13161C-0BAD-462C-B87D-C824655052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691236"/>
                <a:ext cx="10820400" cy="452745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D16E2E5-AB3E-4F24-9DC9-E3DE505E69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16" t="22065" r="19956" b="23658"/>
          <a:stretch/>
        </p:blipFill>
        <p:spPr>
          <a:xfrm>
            <a:off x="1302818" y="2500439"/>
            <a:ext cx="9702350" cy="372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654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F27BD-2C6F-4E71-AADC-37231EE49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54" y="1104239"/>
            <a:ext cx="11401004" cy="1849354"/>
          </a:xfrm>
        </p:spPr>
        <p:txBody>
          <a:bodyPr>
            <a:normAutofit/>
          </a:bodyPr>
          <a:lstStyle/>
          <a:p>
            <a:pPr marR="0" lvl="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4</a:t>
            </a:r>
            <a:r>
              <a:rPr lang="fa-I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. یک سیستم کنترل کیفیت هوای محیط (که در متون فنی آن را 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HVAC</a:t>
            </a:r>
            <a:r>
              <a:rPr lang="fa-I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می­نامند) را در نظر بگیرید. این سیستم مجهز به حسگرهای دما و رطوبت هوا است و با استفاده از یک الگوریتم ساده، دمای محیط را با تنظیم درجه حرارت باد خروجی، شدت باد، و میزان رطوبت آن کنترل می­کند</a:t>
            </a:r>
            <a:r>
              <a:rPr lang="fa-I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a-I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(</a:t>
            </a:r>
            <a:r>
              <a:rPr lang="fa-I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Persian Pager Number" panose="00000500000000000000" pitchFamily="2" charset="-78"/>
              </a:rPr>
              <a:t>20</a:t>
            </a:r>
            <a:r>
              <a:rPr lang="fa-I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نمره).</a:t>
            </a:r>
            <a:b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fa-I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الف) ابتدا مانند آنچه که در اسلایدها دیده­اید، ورودی­ها، خروجی­ها و رفتار این سیستم را تعیین کنید.</a:t>
            </a:r>
            <a:b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3161C-0BAD-462C-B87D-C82465505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500440"/>
            <a:ext cx="11217584" cy="3718246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1800" dirty="0">
                <a:solidFill>
                  <a:schemeClr val="bg1"/>
                </a:solidFill>
              </a:rPr>
              <a:t>ورودی ها: دمای هوای محیط (آنالوگ)</a:t>
            </a:r>
          </a:p>
          <a:p>
            <a:pPr marL="0" indent="0" algn="r" rtl="1">
              <a:buNone/>
            </a:pPr>
            <a:r>
              <a:rPr lang="fa-IR" sz="1800" dirty="0">
                <a:solidFill>
                  <a:schemeClr val="bg1"/>
                </a:solidFill>
              </a:rPr>
              <a:t>             رطوبت هوای محیط (آنالوگ)</a:t>
            </a:r>
          </a:p>
          <a:p>
            <a:pPr marL="0" indent="0" algn="r" rtl="1">
              <a:buNone/>
            </a:pPr>
            <a:r>
              <a:rPr lang="fa-IR" sz="1800" dirty="0">
                <a:solidFill>
                  <a:schemeClr val="bg1"/>
                </a:solidFill>
              </a:rPr>
              <a:t>خروجی: سیگنال های فرمان به محرک ها جهت کم و زیاد کردن درجه حرارت باد خروجی، شدت باد و میزان رطوبت (آنالوگ)</a:t>
            </a:r>
          </a:p>
          <a:p>
            <a:pPr marL="0" indent="0" algn="r" rtl="1">
              <a:buNone/>
            </a:pPr>
            <a:r>
              <a:rPr lang="fa-IR" sz="1800" dirty="0">
                <a:solidFill>
                  <a:schemeClr val="bg1"/>
                </a:solidFill>
              </a:rPr>
              <a:t>رفتار سیستم: اگر دمای محیط از مقدار مشخصی بیش تر بود، سیستم فرمان زیاد کردن شدت باد و کم کردن درجه حرارت باد خروجی را می دهد. </a:t>
            </a:r>
          </a:p>
          <a:p>
            <a:pPr marL="0" indent="0" algn="r" rtl="1">
              <a:buNone/>
            </a:pPr>
            <a:r>
              <a:rPr lang="fa-IR" sz="1800" dirty="0">
                <a:solidFill>
                  <a:schemeClr val="bg1"/>
                </a:solidFill>
              </a:rPr>
              <a:t>                اگر دمای محیط از مقدار مشخصی کم تر بود، سیستم فرمان زیاد کردن شدت باد و زیاد کردن درجه حرارت باد خروجی را می دهد.</a:t>
            </a:r>
          </a:p>
          <a:p>
            <a:pPr marL="0" indent="0" algn="r" rtl="1">
              <a:buNone/>
            </a:pPr>
            <a:r>
              <a:rPr lang="fa-IR" sz="1800" dirty="0">
                <a:solidFill>
                  <a:schemeClr val="bg1"/>
                </a:solidFill>
              </a:rPr>
              <a:t>                اگر رطوبت محیط از مقدار مشخصی بیش تر بود، سیستم فرمان کم کردن میزان رطوبت محیط را می دهد.</a:t>
            </a:r>
          </a:p>
          <a:p>
            <a:pPr marL="0" indent="0" algn="r" rtl="1">
              <a:buNone/>
            </a:pPr>
            <a:r>
              <a:rPr lang="fa-IR" sz="1800" dirty="0">
                <a:solidFill>
                  <a:schemeClr val="bg1"/>
                </a:solidFill>
              </a:rPr>
              <a:t>                اگر رطوبت محیط از مقدار مشخصی کم تر بود، سیستم فرمان زیاد کردن میزان رطوبت محیط را می دهد.</a:t>
            </a:r>
          </a:p>
        </p:txBody>
      </p:sp>
    </p:spTree>
    <p:extLst>
      <p:ext uri="{BB962C8B-B14F-4D97-AF65-F5344CB8AC3E}">
        <p14:creationId xmlns:p14="http://schemas.microsoft.com/office/powerpoint/2010/main" val="1423686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F27BD-2C6F-4E71-AADC-37231EE49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54" y="606903"/>
            <a:ext cx="11401004" cy="1278541"/>
          </a:xfrm>
        </p:spPr>
        <p:txBody>
          <a:bodyPr>
            <a:normAutofit/>
          </a:bodyPr>
          <a:lstStyle/>
          <a:p>
            <a:pPr marL="0" marR="0" rtl="1">
              <a:spcBef>
                <a:spcPts val="0"/>
              </a:spcBef>
              <a:spcAft>
                <a:spcPts val="0"/>
              </a:spcAft>
            </a:pPr>
            <a:r>
              <a:rPr lang="fa-I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ب) آیا این سیستم نیاز به مبدل سیگنال آنالوگ به دیجیتال و یا دیجیتال به آنالوگ دارد؟ توضیح دهید.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b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3161C-0BAD-462C-B87D-C82465505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70450"/>
            <a:ext cx="11217584" cy="4948236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1800" dirty="0">
                <a:solidFill>
                  <a:schemeClr val="bg1"/>
                </a:solidFill>
              </a:rPr>
              <a:t>بله،</a:t>
            </a:r>
          </a:p>
          <a:p>
            <a:pPr marL="0" indent="0" algn="r" rtl="1">
              <a:buNone/>
            </a:pPr>
            <a:r>
              <a:rPr lang="fa-IR" sz="1800" dirty="0">
                <a:solidFill>
                  <a:schemeClr val="bg1"/>
                </a:solidFill>
              </a:rPr>
              <a:t>2 مبدل نیاز است:</a:t>
            </a:r>
          </a:p>
          <a:p>
            <a:pPr marL="342900" indent="-342900" algn="r" rtl="1">
              <a:buAutoNum type="arabicParenR"/>
            </a:pPr>
            <a:r>
              <a:rPr lang="en-US" sz="1800" dirty="0">
                <a:solidFill>
                  <a:schemeClr val="bg1"/>
                </a:solidFill>
              </a:rPr>
              <a:t>A2D</a:t>
            </a:r>
            <a:r>
              <a:rPr lang="fa-IR" sz="1800" dirty="0">
                <a:solidFill>
                  <a:schemeClr val="bg1"/>
                </a:solidFill>
              </a:rPr>
              <a:t> برای تبدیل ورودی آنالوگ به ورودی دیجیتال</a:t>
            </a:r>
          </a:p>
          <a:p>
            <a:pPr marL="342900" indent="-342900" algn="r" rtl="1">
              <a:buAutoNum type="arabicParenR"/>
            </a:pPr>
            <a:r>
              <a:rPr lang="en-US" sz="1800" dirty="0">
                <a:solidFill>
                  <a:schemeClr val="bg1"/>
                </a:solidFill>
              </a:rPr>
              <a:t>D2A</a:t>
            </a:r>
            <a:r>
              <a:rPr lang="fa-IR" sz="1800" dirty="0">
                <a:solidFill>
                  <a:schemeClr val="bg1"/>
                </a:solidFill>
              </a:rPr>
              <a:t> برای تبدیل خروجی دیجیتال به خروجی آنالوگ</a:t>
            </a:r>
          </a:p>
          <a:p>
            <a:pPr marL="0" indent="0" algn="r" rtl="1">
              <a:buNone/>
            </a:pPr>
            <a:r>
              <a:rPr lang="fa-IR" sz="1800" dirty="0">
                <a:solidFill>
                  <a:schemeClr val="bg1"/>
                </a:solidFill>
              </a:rPr>
              <a:t>ابتدا ورودی های آنالوگ سیستم به دیجیتال تبدیل می شوند و سیستم دیجیتال به وسیله ی ورودی های دیجیتال تصمیم گیری </a:t>
            </a:r>
          </a:p>
          <a:p>
            <a:pPr marL="0" indent="0" algn="r" rtl="1">
              <a:buNone/>
            </a:pPr>
            <a:r>
              <a:rPr lang="fa-IR" sz="1800" dirty="0">
                <a:solidFill>
                  <a:schemeClr val="bg1"/>
                </a:solidFill>
              </a:rPr>
              <a:t>را انجام می دهد و سپس خروجی به صورت دیجیتال را بر می گرداند. در انتها خروجی دیجیتال به آنالوگ و به صورت </a:t>
            </a:r>
          </a:p>
          <a:p>
            <a:pPr marL="0" indent="0" algn="r" rtl="1">
              <a:buNone/>
            </a:pPr>
            <a:r>
              <a:rPr lang="fa-IR" sz="1800" dirty="0">
                <a:solidFill>
                  <a:schemeClr val="bg1"/>
                </a:solidFill>
              </a:rPr>
              <a:t>یک سیگنال فرمان تبدیل می شود.</a:t>
            </a:r>
          </a:p>
          <a:p>
            <a:pPr marL="0" indent="0" algn="r" rtl="1">
              <a:buNone/>
            </a:pPr>
            <a:endParaRPr lang="fa-IR" sz="18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E83ABE-CD06-4BEF-AA03-5BC3146A2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59" y="4334326"/>
            <a:ext cx="2089150" cy="908975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r" rtl="1">
              <a:spcBef>
                <a:spcPct val="20000"/>
              </a:spcBef>
              <a:buChar char="•"/>
              <a:defRPr sz="4000" b="1">
                <a:solidFill>
                  <a:srgbClr val="FF5050"/>
                </a:solidFill>
                <a:latin typeface="Arial" panose="020B0604020202020204" pitchFamily="34" charset="0"/>
                <a:cs typeface="Zar" pitchFamily="2" charset="0"/>
              </a:defRPr>
            </a:lvl1pPr>
            <a:lvl2pPr marL="742950" indent="-285750" algn="r" rtl="1">
              <a:spcBef>
                <a:spcPct val="20000"/>
              </a:spcBef>
              <a:buFont typeface="Wingdings" panose="05000000000000000000" pitchFamily="2" charset="2"/>
              <a:buChar char="Ø"/>
              <a:defRPr sz="3200">
                <a:solidFill>
                  <a:srgbClr val="0000FF"/>
                </a:solidFill>
                <a:latin typeface="Arial" panose="020B0604020202020204" pitchFamily="34" charset="0"/>
                <a:cs typeface="Zar" pitchFamily="2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−"/>
              <a:defRPr sz="28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9pPr>
          </a:lstStyle>
          <a:p>
            <a:pPr algn="l" rtl="0" eaLnBrk="1" hangingPunct="1">
              <a:spcBef>
                <a:spcPct val="0"/>
              </a:spcBef>
              <a:buFontTx/>
              <a:buNone/>
            </a:pPr>
            <a:endParaRPr lang="en-US" altLang="en-US" sz="2700" b="0">
              <a:solidFill>
                <a:schemeClr val="tx1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16F35C95-E822-4A9A-BA43-D1C0D8063C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988" y="4388299"/>
            <a:ext cx="168275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defTabSz="1019175" rtl="1">
              <a:spcBef>
                <a:spcPct val="20000"/>
              </a:spcBef>
              <a:buChar char="•"/>
              <a:defRPr sz="4000" b="1">
                <a:solidFill>
                  <a:srgbClr val="FF5050"/>
                </a:solidFill>
                <a:latin typeface="Arial" panose="020B0604020202020204" pitchFamily="34" charset="0"/>
                <a:cs typeface="Zar" pitchFamily="2" charset="0"/>
              </a:defRPr>
            </a:lvl1pPr>
            <a:lvl2pPr marL="742950" indent="-285750" algn="r" defTabSz="1019175" rtl="1">
              <a:spcBef>
                <a:spcPct val="20000"/>
              </a:spcBef>
              <a:buFont typeface="Wingdings" panose="05000000000000000000" pitchFamily="2" charset="2"/>
              <a:buChar char="Ø"/>
              <a:defRPr sz="3200">
                <a:solidFill>
                  <a:srgbClr val="0000FF"/>
                </a:solidFill>
                <a:latin typeface="Arial" panose="020B0604020202020204" pitchFamily="34" charset="0"/>
                <a:cs typeface="Zar" pitchFamily="2" charset="0"/>
              </a:defRPr>
            </a:lvl2pPr>
            <a:lvl3pPr marL="1143000" indent="-228600" algn="r" defTabSz="1019175" rtl="1">
              <a:spcBef>
                <a:spcPct val="20000"/>
              </a:spcBef>
              <a:buFont typeface="Arial" panose="020B0604020202020204" pitchFamily="34" charset="0"/>
              <a:buChar char="−"/>
              <a:defRPr sz="28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3pPr>
            <a:lvl4pPr marL="1600200" indent="-228600" algn="r" defTabSz="1019175" rtl="1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4pPr>
            <a:lvl5pPr marL="2057400" indent="-228600" algn="r" defTabSz="1019175" rtl="1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5pPr>
            <a:lvl6pPr marL="2514600" indent="-228600" algn="r" defTabSz="1019175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6pPr>
            <a:lvl7pPr marL="2971800" indent="-228600" algn="r" defTabSz="1019175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7pPr>
            <a:lvl8pPr marL="3429000" indent="-228600" algn="r" defTabSz="1019175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8pPr>
            <a:lvl9pPr marL="3886200" indent="-228600" algn="r" defTabSz="1019175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9pPr>
          </a:lstStyle>
          <a:p>
            <a:pPr algn="l" rtl="0" eaLnBrk="1" hangingPunct="1">
              <a:spcBef>
                <a:spcPct val="50000"/>
              </a:spcBef>
              <a:buFontTx/>
              <a:buNone/>
            </a:pPr>
            <a:r>
              <a:rPr lang="en-US" altLang="en-US" sz="2100" b="0" dirty="0">
                <a:solidFill>
                  <a:schemeClr val="bg1"/>
                </a:solidFill>
                <a:cs typeface="Arial" panose="020B0604020202020204" pitchFamily="34" charset="0"/>
              </a:rPr>
              <a:t>Digital System</a:t>
            </a: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051AFD73-BE00-4A0B-BCE9-6639CE96A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3437" y="3755518"/>
            <a:ext cx="288925" cy="559250"/>
          </a:xfrm>
          <a:prstGeom prst="downArrow">
            <a:avLst>
              <a:gd name="adj1" fmla="val 50000"/>
              <a:gd name="adj2" fmla="val 49863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algn="r" rtl="1">
              <a:spcBef>
                <a:spcPct val="20000"/>
              </a:spcBef>
              <a:buChar char="•"/>
              <a:defRPr sz="4000" b="1">
                <a:solidFill>
                  <a:srgbClr val="FF5050"/>
                </a:solidFill>
                <a:latin typeface="Arial" panose="020B0604020202020204" pitchFamily="34" charset="0"/>
                <a:cs typeface="Zar" pitchFamily="2" charset="0"/>
              </a:defRPr>
            </a:lvl1pPr>
            <a:lvl2pPr marL="742950" indent="-285750" algn="r" rtl="1">
              <a:spcBef>
                <a:spcPct val="20000"/>
              </a:spcBef>
              <a:buFont typeface="Wingdings" panose="05000000000000000000" pitchFamily="2" charset="2"/>
              <a:buChar char="Ø"/>
              <a:defRPr sz="3200">
                <a:solidFill>
                  <a:srgbClr val="0000FF"/>
                </a:solidFill>
                <a:latin typeface="Arial" panose="020B0604020202020204" pitchFamily="34" charset="0"/>
                <a:cs typeface="Zar" pitchFamily="2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−"/>
              <a:defRPr sz="28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9pPr>
          </a:lstStyle>
          <a:p>
            <a:pPr algn="l" rtl="0" eaLnBrk="1" hangingPunct="1">
              <a:spcBef>
                <a:spcPct val="0"/>
              </a:spcBef>
              <a:buFontTx/>
              <a:buNone/>
            </a:pPr>
            <a:endParaRPr lang="en-US" altLang="en-US" sz="2700" b="0">
              <a:solidFill>
                <a:schemeClr val="tx1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4793511D-3773-47C2-9E81-FED01D13A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1814" y="3398414"/>
            <a:ext cx="720725" cy="348184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r" rtl="1">
              <a:spcBef>
                <a:spcPct val="20000"/>
              </a:spcBef>
              <a:buChar char="•"/>
              <a:defRPr sz="4000" b="1">
                <a:solidFill>
                  <a:srgbClr val="FF5050"/>
                </a:solidFill>
                <a:latin typeface="Arial" panose="020B0604020202020204" pitchFamily="34" charset="0"/>
                <a:cs typeface="Zar" pitchFamily="2" charset="0"/>
              </a:defRPr>
            </a:lvl1pPr>
            <a:lvl2pPr marL="742950" indent="-285750" algn="r" rtl="1">
              <a:spcBef>
                <a:spcPct val="20000"/>
              </a:spcBef>
              <a:buFont typeface="Wingdings" panose="05000000000000000000" pitchFamily="2" charset="2"/>
              <a:buChar char="Ø"/>
              <a:defRPr sz="3200">
                <a:solidFill>
                  <a:srgbClr val="0000FF"/>
                </a:solidFill>
                <a:latin typeface="Arial" panose="020B0604020202020204" pitchFamily="34" charset="0"/>
                <a:cs typeface="Zar" pitchFamily="2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−"/>
              <a:defRPr sz="28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9pPr>
          </a:lstStyle>
          <a:p>
            <a:pPr algn="l" rtl="0" eaLnBrk="1" hangingPunct="1">
              <a:spcBef>
                <a:spcPct val="0"/>
              </a:spcBef>
              <a:buFontTx/>
              <a:buNone/>
            </a:pPr>
            <a:endParaRPr lang="en-US" altLang="en-US" sz="2700" b="0">
              <a:solidFill>
                <a:schemeClr val="tx1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9" name="Text Box 11">
            <a:extLst>
              <a:ext uri="{FF2B5EF4-FFF2-40B4-BE49-F238E27FC236}">
                <a16:creationId xmlns:a16="http://schemas.microsoft.com/office/drawing/2014/main" id="{C7DF0F57-26E1-45B1-BF0A-021B5CBFD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8976" y="3409740"/>
            <a:ext cx="9366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defTabSz="1019175" rtl="1">
              <a:spcBef>
                <a:spcPct val="20000"/>
              </a:spcBef>
              <a:buChar char="•"/>
              <a:defRPr sz="4000" b="1">
                <a:solidFill>
                  <a:srgbClr val="FF5050"/>
                </a:solidFill>
                <a:latin typeface="Arial" panose="020B0604020202020204" pitchFamily="34" charset="0"/>
                <a:cs typeface="Zar" pitchFamily="2" charset="0"/>
              </a:defRPr>
            </a:lvl1pPr>
            <a:lvl2pPr marL="742950" indent="-285750" algn="r" defTabSz="1019175" rtl="1">
              <a:spcBef>
                <a:spcPct val="20000"/>
              </a:spcBef>
              <a:buFont typeface="Wingdings" panose="05000000000000000000" pitchFamily="2" charset="2"/>
              <a:buChar char="Ø"/>
              <a:defRPr sz="3200">
                <a:solidFill>
                  <a:srgbClr val="0000FF"/>
                </a:solidFill>
                <a:latin typeface="Arial" panose="020B0604020202020204" pitchFamily="34" charset="0"/>
                <a:cs typeface="Zar" pitchFamily="2" charset="0"/>
              </a:defRPr>
            </a:lvl2pPr>
            <a:lvl3pPr marL="1143000" indent="-228600" algn="r" defTabSz="1019175" rtl="1">
              <a:spcBef>
                <a:spcPct val="20000"/>
              </a:spcBef>
              <a:buFont typeface="Arial" panose="020B0604020202020204" pitchFamily="34" charset="0"/>
              <a:buChar char="−"/>
              <a:defRPr sz="28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3pPr>
            <a:lvl4pPr marL="1600200" indent="-228600" algn="r" defTabSz="1019175" rtl="1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4pPr>
            <a:lvl5pPr marL="2057400" indent="-228600" algn="r" defTabSz="1019175" rtl="1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5pPr>
            <a:lvl6pPr marL="2514600" indent="-228600" algn="r" defTabSz="1019175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6pPr>
            <a:lvl7pPr marL="2971800" indent="-228600" algn="r" defTabSz="1019175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7pPr>
            <a:lvl8pPr marL="3429000" indent="-228600" algn="r" defTabSz="1019175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8pPr>
            <a:lvl9pPr marL="3886200" indent="-228600" algn="r" defTabSz="1019175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9pPr>
          </a:lstStyle>
          <a:p>
            <a:pPr algn="l" rtl="0" eaLnBrk="1" hangingPunct="1">
              <a:spcBef>
                <a:spcPct val="50000"/>
              </a:spcBef>
              <a:buFontTx/>
              <a:buNone/>
            </a:pPr>
            <a:r>
              <a:rPr lang="en-US" altLang="en-US" sz="1500" b="0" dirty="0">
                <a:solidFill>
                  <a:schemeClr val="bg1"/>
                </a:solidFill>
                <a:cs typeface="Arial" panose="020B0604020202020204" pitchFamily="34" charset="0"/>
              </a:rPr>
              <a:t>A2D</a:t>
            </a:r>
          </a:p>
        </p:txBody>
      </p:sp>
      <p:sp>
        <p:nvSpPr>
          <p:cNvPr id="21" name="AutoShape 12">
            <a:extLst>
              <a:ext uri="{FF2B5EF4-FFF2-40B4-BE49-F238E27FC236}">
                <a16:creationId xmlns:a16="http://schemas.microsoft.com/office/drawing/2014/main" id="{FF26C018-CA8D-4806-8DC6-4FCB8A7C7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3437" y="2893309"/>
            <a:ext cx="288925" cy="559251"/>
          </a:xfrm>
          <a:prstGeom prst="downArrow">
            <a:avLst>
              <a:gd name="adj1" fmla="val 50000"/>
              <a:gd name="adj2" fmla="val 49863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algn="r" rtl="1">
              <a:spcBef>
                <a:spcPct val="20000"/>
              </a:spcBef>
              <a:buChar char="•"/>
              <a:defRPr sz="4000" b="1">
                <a:solidFill>
                  <a:srgbClr val="FF5050"/>
                </a:solidFill>
                <a:latin typeface="Arial" panose="020B0604020202020204" pitchFamily="34" charset="0"/>
                <a:cs typeface="Zar" pitchFamily="2" charset="0"/>
              </a:defRPr>
            </a:lvl1pPr>
            <a:lvl2pPr marL="742950" indent="-285750" algn="r" rtl="1">
              <a:spcBef>
                <a:spcPct val="20000"/>
              </a:spcBef>
              <a:buFont typeface="Wingdings" panose="05000000000000000000" pitchFamily="2" charset="2"/>
              <a:buChar char="Ø"/>
              <a:defRPr sz="3200">
                <a:solidFill>
                  <a:srgbClr val="0000FF"/>
                </a:solidFill>
                <a:latin typeface="Arial" panose="020B0604020202020204" pitchFamily="34" charset="0"/>
                <a:cs typeface="Zar" pitchFamily="2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−"/>
              <a:defRPr sz="28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9pPr>
          </a:lstStyle>
          <a:p>
            <a:pPr algn="l" rtl="0" eaLnBrk="1" hangingPunct="1">
              <a:spcBef>
                <a:spcPct val="0"/>
              </a:spcBef>
              <a:buFontTx/>
              <a:buNone/>
            </a:pPr>
            <a:endParaRPr lang="en-US" altLang="en-US" sz="2700" b="0" dirty="0">
              <a:solidFill>
                <a:schemeClr val="tx1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AB47DE9B-DC8C-483E-B5CE-604064A6A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267" y="2381783"/>
            <a:ext cx="2016125" cy="55925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r" rtl="1">
              <a:spcBef>
                <a:spcPct val="20000"/>
              </a:spcBef>
              <a:buChar char="•"/>
              <a:defRPr sz="4000" b="1">
                <a:solidFill>
                  <a:srgbClr val="FF5050"/>
                </a:solidFill>
                <a:latin typeface="Arial" panose="020B0604020202020204" pitchFamily="34" charset="0"/>
                <a:cs typeface="Zar" pitchFamily="2" charset="0"/>
              </a:defRPr>
            </a:lvl1pPr>
            <a:lvl2pPr marL="742950" indent="-285750" algn="r" rtl="1">
              <a:spcBef>
                <a:spcPct val="20000"/>
              </a:spcBef>
              <a:buFont typeface="Wingdings" panose="05000000000000000000" pitchFamily="2" charset="2"/>
              <a:buChar char="Ø"/>
              <a:defRPr sz="3200">
                <a:solidFill>
                  <a:srgbClr val="0000FF"/>
                </a:solidFill>
                <a:latin typeface="Arial" panose="020B0604020202020204" pitchFamily="34" charset="0"/>
                <a:cs typeface="Zar" pitchFamily="2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−"/>
              <a:defRPr sz="28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9pPr>
          </a:lstStyle>
          <a:p>
            <a:pPr algn="l" rtl="0" eaLnBrk="1" hangingPunct="1">
              <a:spcBef>
                <a:spcPct val="0"/>
              </a:spcBef>
              <a:buFontTx/>
              <a:buNone/>
            </a:pPr>
            <a:endParaRPr lang="en-US" altLang="en-US" sz="2700" b="0">
              <a:solidFill>
                <a:schemeClr val="tx1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5" name="Text Box 14">
            <a:extLst>
              <a:ext uri="{FF2B5EF4-FFF2-40B4-BE49-F238E27FC236}">
                <a16:creationId xmlns:a16="http://schemas.microsoft.com/office/drawing/2014/main" id="{BAB778CC-50D3-45D0-9163-338D05D5E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1448" y="2413323"/>
            <a:ext cx="1439863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defTabSz="1019175" rtl="1">
              <a:spcBef>
                <a:spcPct val="20000"/>
              </a:spcBef>
              <a:buChar char="•"/>
              <a:defRPr sz="4000" b="1">
                <a:solidFill>
                  <a:srgbClr val="FF5050"/>
                </a:solidFill>
                <a:latin typeface="Arial" panose="020B0604020202020204" pitchFamily="34" charset="0"/>
                <a:cs typeface="Zar" pitchFamily="2" charset="0"/>
              </a:defRPr>
            </a:lvl1pPr>
            <a:lvl2pPr marL="742950" indent="-285750" algn="r" defTabSz="1019175" rtl="1">
              <a:spcBef>
                <a:spcPct val="20000"/>
              </a:spcBef>
              <a:buFont typeface="Wingdings" panose="05000000000000000000" pitchFamily="2" charset="2"/>
              <a:buChar char="Ø"/>
              <a:defRPr sz="3200">
                <a:solidFill>
                  <a:srgbClr val="0000FF"/>
                </a:solidFill>
                <a:latin typeface="Arial" panose="020B0604020202020204" pitchFamily="34" charset="0"/>
                <a:cs typeface="Zar" pitchFamily="2" charset="0"/>
              </a:defRPr>
            </a:lvl2pPr>
            <a:lvl3pPr marL="1143000" indent="-228600" algn="r" defTabSz="1019175" rtl="1">
              <a:spcBef>
                <a:spcPct val="20000"/>
              </a:spcBef>
              <a:buFont typeface="Arial" panose="020B0604020202020204" pitchFamily="34" charset="0"/>
              <a:buChar char="−"/>
              <a:defRPr sz="28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3pPr>
            <a:lvl4pPr marL="1600200" indent="-228600" algn="r" defTabSz="1019175" rtl="1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4pPr>
            <a:lvl5pPr marL="2057400" indent="-228600" algn="r" defTabSz="1019175" rtl="1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5pPr>
            <a:lvl6pPr marL="2514600" indent="-228600" algn="r" defTabSz="1019175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6pPr>
            <a:lvl7pPr marL="2971800" indent="-228600" algn="r" defTabSz="1019175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7pPr>
            <a:lvl8pPr marL="3429000" indent="-228600" algn="r" defTabSz="1019175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8pPr>
            <a:lvl9pPr marL="3886200" indent="-228600" algn="r" defTabSz="1019175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9pPr>
          </a:lstStyle>
          <a:p>
            <a:pPr algn="l" rtl="0" eaLnBrk="1" hangingPunct="1">
              <a:spcBef>
                <a:spcPct val="50000"/>
              </a:spcBef>
              <a:buFontTx/>
              <a:buNone/>
            </a:pPr>
            <a:r>
              <a:rPr lang="en-US" altLang="en-US" sz="1700" b="0" dirty="0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Sensors</a:t>
            </a:r>
          </a:p>
        </p:txBody>
      </p:sp>
      <p:sp>
        <p:nvSpPr>
          <p:cNvPr id="27" name="Text Box 15">
            <a:extLst>
              <a:ext uri="{FF2B5EF4-FFF2-40B4-BE49-F238E27FC236}">
                <a16:creationId xmlns:a16="http://schemas.microsoft.com/office/drawing/2014/main" id="{55AE5C1B-2FCB-4D21-8F5D-4C219A587D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276" y="2884388"/>
            <a:ext cx="93503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defTabSz="1019175" rtl="1">
              <a:spcBef>
                <a:spcPct val="20000"/>
              </a:spcBef>
              <a:buChar char="•"/>
              <a:defRPr sz="4000" b="1">
                <a:solidFill>
                  <a:srgbClr val="FF5050"/>
                </a:solidFill>
                <a:latin typeface="Arial" panose="020B0604020202020204" pitchFamily="34" charset="0"/>
                <a:cs typeface="Zar" pitchFamily="2" charset="0"/>
              </a:defRPr>
            </a:lvl1pPr>
            <a:lvl2pPr marL="742950" indent="-285750" algn="r" defTabSz="1019175" rtl="1">
              <a:spcBef>
                <a:spcPct val="20000"/>
              </a:spcBef>
              <a:buFont typeface="Wingdings" panose="05000000000000000000" pitchFamily="2" charset="2"/>
              <a:buChar char="Ø"/>
              <a:defRPr sz="3200">
                <a:solidFill>
                  <a:srgbClr val="0000FF"/>
                </a:solidFill>
                <a:latin typeface="Arial" panose="020B0604020202020204" pitchFamily="34" charset="0"/>
                <a:cs typeface="Zar" pitchFamily="2" charset="0"/>
              </a:defRPr>
            </a:lvl2pPr>
            <a:lvl3pPr marL="1143000" indent="-228600" algn="r" defTabSz="1019175" rtl="1">
              <a:spcBef>
                <a:spcPct val="20000"/>
              </a:spcBef>
              <a:buFont typeface="Arial" panose="020B0604020202020204" pitchFamily="34" charset="0"/>
              <a:buChar char="−"/>
              <a:defRPr sz="28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3pPr>
            <a:lvl4pPr marL="1600200" indent="-228600" algn="r" defTabSz="1019175" rtl="1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4pPr>
            <a:lvl5pPr marL="2057400" indent="-228600" algn="r" defTabSz="1019175" rtl="1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5pPr>
            <a:lvl6pPr marL="2514600" indent="-228600" algn="r" defTabSz="1019175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6pPr>
            <a:lvl7pPr marL="2971800" indent="-228600" algn="r" defTabSz="1019175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7pPr>
            <a:lvl8pPr marL="3429000" indent="-228600" algn="r" defTabSz="1019175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8pPr>
            <a:lvl9pPr marL="3886200" indent="-228600" algn="r" defTabSz="1019175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9pPr>
          </a:lstStyle>
          <a:p>
            <a:pPr algn="l" rtl="0" eaLnBrk="1" hangingPunct="1">
              <a:spcBef>
                <a:spcPct val="50000"/>
              </a:spcBef>
              <a:buFontTx/>
              <a:buNone/>
            </a:pPr>
            <a:r>
              <a:rPr lang="en-US" altLang="en-US" sz="1700" b="0" dirty="0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Analog Inputs</a:t>
            </a:r>
          </a:p>
        </p:txBody>
      </p:sp>
      <p:sp>
        <p:nvSpPr>
          <p:cNvPr id="29" name="Text Box 16">
            <a:extLst>
              <a:ext uri="{FF2B5EF4-FFF2-40B4-BE49-F238E27FC236}">
                <a16:creationId xmlns:a16="http://schemas.microsoft.com/office/drawing/2014/main" id="{71BD317B-78D5-41E2-A3D3-F11FE94768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001" y="3721352"/>
            <a:ext cx="93503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defTabSz="1019175" rtl="1">
              <a:spcBef>
                <a:spcPct val="20000"/>
              </a:spcBef>
              <a:buChar char="•"/>
              <a:defRPr sz="4000" b="1">
                <a:solidFill>
                  <a:srgbClr val="FF5050"/>
                </a:solidFill>
                <a:latin typeface="Arial" panose="020B0604020202020204" pitchFamily="34" charset="0"/>
                <a:cs typeface="Zar" pitchFamily="2" charset="0"/>
              </a:defRPr>
            </a:lvl1pPr>
            <a:lvl2pPr marL="742950" indent="-285750" algn="r" defTabSz="1019175" rtl="1">
              <a:spcBef>
                <a:spcPct val="20000"/>
              </a:spcBef>
              <a:buFont typeface="Wingdings" panose="05000000000000000000" pitchFamily="2" charset="2"/>
              <a:buChar char="Ø"/>
              <a:defRPr sz="3200">
                <a:solidFill>
                  <a:srgbClr val="0000FF"/>
                </a:solidFill>
                <a:latin typeface="Arial" panose="020B0604020202020204" pitchFamily="34" charset="0"/>
                <a:cs typeface="Zar" pitchFamily="2" charset="0"/>
              </a:defRPr>
            </a:lvl2pPr>
            <a:lvl3pPr marL="1143000" indent="-228600" algn="r" defTabSz="1019175" rtl="1">
              <a:spcBef>
                <a:spcPct val="20000"/>
              </a:spcBef>
              <a:buFont typeface="Arial" panose="020B0604020202020204" pitchFamily="34" charset="0"/>
              <a:buChar char="−"/>
              <a:defRPr sz="28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3pPr>
            <a:lvl4pPr marL="1600200" indent="-228600" algn="r" defTabSz="1019175" rtl="1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4pPr>
            <a:lvl5pPr marL="2057400" indent="-228600" algn="r" defTabSz="1019175" rtl="1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5pPr>
            <a:lvl6pPr marL="2514600" indent="-228600" algn="r" defTabSz="1019175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6pPr>
            <a:lvl7pPr marL="2971800" indent="-228600" algn="r" defTabSz="1019175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7pPr>
            <a:lvl8pPr marL="3429000" indent="-228600" algn="r" defTabSz="1019175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8pPr>
            <a:lvl9pPr marL="3886200" indent="-228600" algn="r" defTabSz="1019175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9pPr>
          </a:lstStyle>
          <a:p>
            <a:pPr algn="l" rtl="0" eaLnBrk="1" hangingPunct="1">
              <a:spcBef>
                <a:spcPct val="50000"/>
              </a:spcBef>
              <a:buFontTx/>
              <a:buNone/>
            </a:pPr>
            <a:r>
              <a:rPr lang="en-US" altLang="en-US" sz="1700" b="0" dirty="0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Digital Inputs</a:t>
            </a:r>
          </a:p>
        </p:txBody>
      </p:sp>
      <p:sp>
        <p:nvSpPr>
          <p:cNvPr id="31" name="AutoShape 17">
            <a:extLst>
              <a:ext uri="{FF2B5EF4-FFF2-40B4-BE49-F238E27FC236}">
                <a16:creationId xmlns:a16="http://schemas.microsoft.com/office/drawing/2014/main" id="{67C0AC1C-BBCD-4A51-A313-8923B002F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3438" y="5236038"/>
            <a:ext cx="288925" cy="559251"/>
          </a:xfrm>
          <a:prstGeom prst="downArrow">
            <a:avLst>
              <a:gd name="adj1" fmla="val 50000"/>
              <a:gd name="adj2" fmla="val 49863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algn="r" rtl="1">
              <a:spcBef>
                <a:spcPct val="20000"/>
              </a:spcBef>
              <a:buChar char="•"/>
              <a:defRPr sz="4000" b="1">
                <a:solidFill>
                  <a:srgbClr val="FF5050"/>
                </a:solidFill>
                <a:latin typeface="Arial" panose="020B0604020202020204" pitchFamily="34" charset="0"/>
                <a:cs typeface="Zar" pitchFamily="2" charset="0"/>
              </a:defRPr>
            </a:lvl1pPr>
            <a:lvl2pPr marL="742950" indent="-285750" algn="r" rtl="1">
              <a:spcBef>
                <a:spcPct val="20000"/>
              </a:spcBef>
              <a:buFont typeface="Wingdings" panose="05000000000000000000" pitchFamily="2" charset="2"/>
              <a:buChar char="Ø"/>
              <a:defRPr sz="3200">
                <a:solidFill>
                  <a:srgbClr val="0000FF"/>
                </a:solidFill>
                <a:latin typeface="Arial" panose="020B0604020202020204" pitchFamily="34" charset="0"/>
                <a:cs typeface="Zar" pitchFamily="2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−"/>
              <a:defRPr sz="28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9pPr>
          </a:lstStyle>
          <a:p>
            <a:pPr algn="l" rtl="0" eaLnBrk="1" hangingPunct="1">
              <a:spcBef>
                <a:spcPct val="0"/>
              </a:spcBef>
              <a:buFontTx/>
              <a:buNone/>
            </a:pPr>
            <a:endParaRPr lang="en-US" altLang="en-US" sz="2700" b="0" dirty="0">
              <a:solidFill>
                <a:schemeClr val="tx1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" name="Text Box 18">
            <a:extLst>
              <a:ext uri="{FF2B5EF4-FFF2-40B4-BE49-F238E27FC236}">
                <a16:creationId xmlns:a16="http://schemas.microsoft.com/office/drawing/2014/main" id="{9E7A355B-9B62-4216-906D-D40AC1C50C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437" y="5201872"/>
            <a:ext cx="93503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defTabSz="1019175" rtl="1">
              <a:spcBef>
                <a:spcPct val="20000"/>
              </a:spcBef>
              <a:buChar char="•"/>
              <a:defRPr sz="4000" b="1">
                <a:solidFill>
                  <a:srgbClr val="FF5050"/>
                </a:solidFill>
                <a:latin typeface="Arial" panose="020B0604020202020204" pitchFamily="34" charset="0"/>
                <a:cs typeface="Zar" pitchFamily="2" charset="0"/>
              </a:defRPr>
            </a:lvl1pPr>
            <a:lvl2pPr marL="742950" indent="-285750" algn="r" defTabSz="1019175" rtl="1">
              <a:spcBef>
                <a:spcPct val="20000"/>
              </a:spcBef>
              <a:buFont typeface="Wingdings" panose="05000000000000000000" pitchFamily="2" charset="2"/>
              <a:buChar char="Ø"/>
              <a:defRPr sz="3200">
                <a:solidFill>
                  <a:srgbClr val="0000FF"/>
                </a:solidFill>
                <a:latin typeface="Arial" panose="020B0604020202020204" pitchFamily="34" charset="0"/>
                <a:cs typeface="Zar" pitchFamily="2" charset="0"/>
              </a:defRPr>
            </a:lvl2pPr>
            <a:lvl3pPr marL="1143000" indent="-228600" algn="r" defTabSz="1019175" rtl="1">
              <a:spcBef>
                <a:spcPct val="20000"/>
              </a:spcBef>
              <a:buFont typeface="Arial" panose="020B0604020202020204" pitchFamily="34" charset="0"/>
              <a:buChar char="−"/>
              <a:defRPr sz="28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3pPr>
            <a:lvl4pPr marL="1600200" indent="-228600" algn="r" defTabSz="1019175" rtl="1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4pPr>
            <a:lvl5pPr marL="2057400" indent="-228600" algn="r" defTabSz="1019175" rtl="1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5pPr>
            <a:lvl6pPr marL="2514600" indent="-228600" algn="r" defTabSz="1019175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6pPr>
            <a:lvl7pPr marL="2971800" indent="-228600" algn="r" defTabSz="1019175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7pPr>
            <a:lvl8pPr marL="3429000" indent="-228600" algn="r" defTabSz="1019175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8pPr>
            <a:lvl9pPr marL="3886200" indent="-228600" algn="r" defTabSz="1019175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9pPr>
          </a:lstStyle>
          <a:p>
            <a:pPr algn="l" rtl="0" eaLnBrk="1" hangingPunct="1">
              <a:spcBef>
                <a:spcPct val="50000"/>
              </a:spcBef>
              <a:buFontTx/>
              <a:buNone/>
            </a:pPr>
            <a:r>
              <a:rPr lang="en-US" altLang="en-US" sz="1700" b="0" dirty="0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Digital Outputs</a:t>
            </a:r>
          </a:p>
        </p:txBody>
      </p:sp>
      <p:sp>
        <p:nvSpPr>
          <p:cNvPr id="35" name="Text Box 19">
            <a:extLst>
              <a:ext uri="{FF2B5EF4-FFF2-40B4-BE49-F238E27FC236}">
                <a16:creationId xmlns:a16="http://schemas.microsoft.com/office/drawing/2014/main" id="{EBD041CE-8187-484D-8AB1-E89BD4473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313" y="4838700"/>
            <a:ext cx="93503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defTabSz="1019175" rtl="1">
              <a:spcBef>
                <a:spcPct val="20000"/>
              </a:spcBef>
              <a:buChar char="•"/>
              <a:defRPr sz="4000" b="1">
                <a:solidFill>
                  <a:srgbClr val="FF5050"/>
                </a:solidFill>
                <a:latin typeface="Arial" panose="020B0604020202020204" pitchFamily="34" charset="0"/>
                <a:cs typeface="Zar" pitchFamily="2" charset="0"/>
              </a:defRPr>
            </a:lvl1pPr>
            <a:lvl2pPr marL="742950" indent="-285750" algn="r" defTabSz="1019175" rtl="1">
              <a:spcBef>
                <a:spcPct val="20000"/>
              </a:spcBef>
              <a:buFont typeface="Wingdings" panose="05000000000000000000" pitchFamily="2" charset="2"/>
              <a:buChar char="Ø"/>
              <a:defRPr sz="3200">
                <a:solidFill>
                  <a:srgbClr val="0000FF"/>
                </a:solidFill>
                <a:latin typeface="Arial" panose="020B0604020202020204" pitchFamily="34" charset="0"/>
                <a:cs typeface="Zar" pitchFamily="2" charset="0"/>
              </a:defRPr>
            </a:lvl2pPr>
            <a:lvl3pPr marL="1143000" indent="-228600" algn="r" defTabSz="1019175" rtl="1">
              <a:spcBef>
                <a:spcPct val="20000"/>
              </a:spcBef>
              <a:buFont typeface="Arial" panose="020B0604020202020204" pitchFamily="34" charset="0"/>
              <a:buChar char="−"/>
              <a:defRPr sz="28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3pPr>
            <a:lvl4pPr marL="1600200" indent="-228600" algn="r" defTabSz="1019175" rtl="1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4pPr>
            <a:lvl5pPr marL="2057400" indent="-228600" algn="r" defTabSz="1019175" rtl="1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5pPr>
            <a:lvl6pPr marL="2514600" indent="-228600" algn="r" defTabSz="1019175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6pPr>
            <a:lvl7pPr marL="2971800" indent="-228600" algn="r" defTabSz="1019175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7pPr>
            <a:lvl8pPr marL="3429000" indent="-228600" algn="r" defTabSz="1019175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8pPr>
            <a:lvl9pPr marL="3886200" indent="-228600" algn="r" defTabSz="1019175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9pPr>
          </a:lstStyle>
          <a:p>
            <a:pPr algn="l" rtl="0" eaLnBrk="1" hangingPunct="1">
              <a:spcBef>
                <a:spcPct val="50000"/>
              </a:spcBef>
              <a:buFontTx/>
              <a:buNone/>
            </a:pPr>
            <a:r>
              <a:rPr lang="en-US" altLang="en-US" sz="1700" b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Digital Outputs</a:t>
            </a:r>
          </a:p>
        </p:txBody>
      </p:sp>
      <p:sp>
        <p:nvSpPr>
          <p:cNvPr id="39" name="Rectangle 21">
            <a:extLst>
              <a:ext uri="{FF2B5EF4-FFF2-40B4-BE49-F238E27FC236}">
                <a16:creationId xmlns:a16="http://schemas.microsoft.com/office/drawing/2014/main" id="{8B7A21E7-057B-4427-8DA5-19D41391D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998" y="5775098"/>
            <a:ext cx="720725" cy="348184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r" rtl="1">
              <a:spcBef>
                <a:spcPct val="20000"/>
              </a:spcBef>
              <a:buChar char="•"/>
              <a:defRPr sz="4000" b="1">
                <a:solidFill>
                  <a:srgbClr val="FF5050"/>
                </a:solidFill>
                <a:latin typeface="Arial" panose="020B0604020202020204" pitchFamily="34" charset="0"/>
                <a:cs typeface="Zar" pitchFamily="2" charset="0"/>
              </a:defRPr>
            </a:lvl1pPr>
            <a:lvl2pPr marL="742950" indent="-285750" algn="r" rtl="1">
              <a:spcBef>
                <a:spcPct val="20000"/>
              </a:spcBef>
              <a:buFont typeface="Wingdings" panose="05000000000000000000" pitchFamily="2" charset="2"/>
              <a:buChar char="Ø"/>
              <a:defRPr sz="3200">
                <a:solidFill>
                  <a:srgbClr val="0000FF"/>
                </a:solidFill>
                <a:latin typeface="Arial" panose="020B0604020202020204" pitchFamily="34" charset="0"/>
                <a:cs typeface="Zar" pitchFamily="2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−"/>
              <a:defRPr sz="28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9pPr>
          </a:lstStyle>
          <a:p>
            <a:pPr algn="l" rtl="0" eaLnBrk="1" hangingPunct="1">
              <a:spcBef>
                <a:spcPct val="0"/>
              </a:spcBef>
              <a:buFontTx/>
              <a:buNone/>
            </a:pPr>
            <a:endParaRPr lang="en-US" altLang="en-US" sz="2700" b="0">
              <a:solidFill>
                <a:schemeClr val="tx1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" name="Text Box 22">
            <a:extLst>
              <a:ext uri="{FF2B5EF4-FFF2-40B4-BE49-F238E27FC236}">
                <a16:creationId xmlns:a16="http://schemas.microsoft.com/office/drawing/2014/main" id="{C0E13B18-62B8-43A5-A1E1-26BED76FCC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7068" y="5770239"/>
            <a:ext cx="9366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defTabSz="1019175" rtl="1">
              <a:spcBef>
                <a:spcPct val="20000"/>
              </a:spcBef>
              <a:buChar char="•"/>
              <a:defRPr sz="4000" b="1">
                <a:solidFill>
                  <a:srgbClr val="FF5050"/>
                </a:solidFill>
                <a:latin typeface="Arial" panose="020B0604020202020204" pitchFamily="34" charset="0"/>
                <a:cs typeface="Zar" pitchFamily="2" charset="0"/>
              </a:defRPr>
            </a:lvl1pPr>
            <a:lvl2pPr marL="742950" indent="-285750" algn="r" defTabSz="1019175" rtl="1">
              <a:spcBef>
                <a:spcPct val="20000"/>
              </a:spcBef>
              <a:buFont typeface="Wingdings" panose="05000000000000000000" pitchFamily="2" charset="2"/>
              <a:buChar char="Ø"/>
              <a:defRPr sz="3200">
                <a:solidFill>
                  <a:srgbClr val="0000FF"/>
                </a:solidFill>
                <a:latin typeface="Arial" panose="020B0604020202020204" pitchFamily="34" charset="0"/>
                <a:cs typeface="Zar" pitchFamily="2" charset="0"/>
              </a:defRPr>
            </a:lvl2pPr>
            <a:lvl3pPr marL="1143000" indent="-228600" algn="r" defTabSz="1019175" rtl="1">
              <a:spcBef>
                <a:spcPct val="20000"/>
              </a:spcBef>
              <a:buFont typeface="Arial" panose="020B0604020202020204" pitchFamily="34" charset="0"/>
              <a:buChar char="−"/>
              <a:defRPr sz="28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3pPr>
            <a:lvl4pPr marL="1600200" indent="-228600" algn="r" defTabSz="1019175" rtl="1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4pPr>
            <a:lvl5pPr marL="2057400" indent="-228600" algn="r" defTabSz="1019175" rtl="1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5pPr>
            <a:lvl6pPr marL="2514600" indent="-228600" algn="r" defTabSz="1019175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6pPr>
            <a:lvl7pPr marL="2971800" indent="-228600" algn="r" defTabSz="1019175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7pPr>
            <a:lvl8pPr marL="3429000" indent="-228600" algn="r" defTabSz="1019175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8pPr>
            <a:lvl9pPr marL="3886200" indent="-228600" algn="r" defTabSz="1019175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9pPr>
          </a:lstStyle>
          <a:p>
            <a:pPr algn="l" rtl="0" eaLnBrk="1" hangingPunct="1">
              <a:spcBef>
                <a:spcPct val="50000"/>
              </a:spcBef>
              <a:buFontTx/>
              <a:buNone/>
            </a:pPr>
            <a:r>
              <a:rPr lang="en-US" altLang="en-US" sz="1500" b="0" dirty="0">
                <a:solidFill>
                  <a:schemeClr val="bg1"/>
                </a:solidFill>
                <a:cs typeface="Arial" panose="020B0604020202020204" pitchFamily="34" charset="0"/>
              </a:rPr>
              <a:t>D2A</a:t>
            </a:r>
          </a:p>
        </p:txBody>
      </p:sp>
      <p:sp>
        <p:nvSpPr>
          <p:cNvPr id="43" name="Text Box 23">
            <a:extLst>
              <a:ext uri="{FF2B5EF4-FFF2-40B4-BE49-F238E27FC236}">
                <a16:creationId xmlns:a16="http://schemas.microsoft.com/office/drawing/2014/main" id="{4ACBD3D9-325B-44BA-BA45-37D7760CE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340" y="6322030"/>
            <a:ext cx="2879725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defTabSz="1019175" rtl="1">
              <a:spcBef>
                <a:spcPct val="20000"/>
              </a:spcBef>
              <a:buChar char="•"/>
              <a:defRPr sz="4000" b="1">
                <a:solidFill>
                  <a:srgbClr val="FF5050"/>
                </a:solidFill>
                <a:latin typeface="Arial" panose="020B0604020202020204" pitchFamily="34" charset="0"/>
                <a:cs typeface="Zar" pitchFamily="2" charset="0"/>
              </a:defRPr>
            </a:lvl1pPr>
            <a:lvl2pPr marL="742950" indent="-285750" algn="r" defTabSz="1019175" rtl="1">
              <a:spcBef>
                <a:spcPct val="20000"/>
              </a:spcBef>
              <a:buFont typeface="Wingdings" panose="05000000000000000000" pitchFamily="2" charset="2"/>
              <a:buChar char="Ø"/>
              <a:defRPr sz="3200">
                <a:solidFill>
                  <a:srgbClr val="0000FF"/>
                </a:solidFill>
                <a:latin typeface="Arial" panose="020B0604020202020204" pitchFamily="34" charset="0"/>
                <a:cs typeface="Zar" pitchFamily="2" charset="0"/>
              </a:defRPr>
            </a:lvl2pPr>
            <a:lvl3pPr marL="1143000" indent="-228600" algn="r" defTabSz="1019175" rtl="1">
              <a:spcBef>
                <a:spcPct val="20000"/>
              </a:spcBef>
              <a:buFont typeface="Arial" panose="020B0604020202020204" pitchFamily="34" charset="0"/>
              <a:buChar char="−"/>
              <a:defRPr sz="28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3pPr>
            <a:lvl4pPr marL="1600200" indent="-228600" algn="r" defTabSz="1019175" rtl="1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4pPr>
            <a:lvl5pPr marL="2057400" indent="-228600" algn="r" defTabSz="1019175" rtl="1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5pPr>
            <a:lvl6pPr marL="2514600" indent="-228600" algn="r" defTabSz="1019175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6pPr>
            <a:lvl7pPr marL="2971800" indent="-228600" algn="r" defTabSz="1019175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7pPr>
            <a:lvl8pPr marL="3429000" indent="-228600" algn="r" defTabSz="1019175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8pPr>
            <a:lvl9pPr marL="3886200" indent="-228600" algn="r" defTabSz="1019175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9pPr>
          </a:lstStyle>
          <a:p>
            <a:pPr algn="l" rtl="0" eaLnBrk="1" hangingPunct="1">
              <a:spcBef>
                <a:spcPct val="50000"/>
              </a:spcBef>
              <a:buFontTx/>
              <a:buNone/>
            </a:pPr>
            <a:r>
              <a:rPr lang="en-US" altLang="en-US" sz="1700" b="0" dirty="0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Actuators</a:t>
            </a:r>
          </a:p>
        </p:txBody>
      </p:sp>
      <p:sp>
        <p:nvSpPr>
          <p:cNvPr id="45" name="AutoShape 24">
            <a:extLst>
              <a:ext uri="{FF2B5EF4-FFF2-40B4-BE49-F238E27FC236}">
                <a16:creationId xmlns:a16="http://schemas.microsoft.com/office/drawing/2014/main" id="{C3ED5611-96DD-440C-BA84-5F906531F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1529" y="6123672"/>
            <a:ext cx="288925" cy="278855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algn="r" rtl="1">
              <a:spcBef>
                <a:spcPct val="20000"/>
              </a:spcBef>
              <a:buChar char="•"/>
              <a:defRPr sz="4000" b="1">
                <a:solidFill>
                  <a:srgbClr val="FF5050"/>
                </a:solidFill>
                <a:latin typeface="Arial" panose="020B0604020202020204" pitchFamily="34" charset="0"/>
                <a:cs typeface="Zar" pitchFamily="2" charset="0"/>
              </a:defRPr>
            </a:lvl1pPr>
            <a:lvl2pPr marL="742950" indent="-285750" algn="r" rtl="1">
              <a:spcBef>
                <a:spcPct val="20000"/>
              </a:spcBef>
              <a:buFont typeface="Wingdings" panose="05000000000000000000" pitchFamily="2" charset="2"/>
              <a:buChar char="Ø"/>
              <a:defRPr sz="3200">
                <a:solidFill>
                  <a:srgbClr val="0000FF"/>
                </a:solidFill>
                <a:latin typeface="Arial" panose="020B0604020202020204" pitchFamily="34" charset="0"/>
                <a:cs typeface="Zar" pitchFamily="2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−"/>
              <a:defRPr sz="28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Zar" pitchFamily="2" charset="0"/>
              </a:defRPr>
            </a:lvl9pPr>
          </a:lstStyle>
          <a:p>
            <a:pPr algn="l" rtl="0" eaLnBrk="1" hangingPunct="1">
              <a:spcBef>
                <a:spcPct val="0"/>
              </a:spcBef>
              <a:buFontTx/>
              <a:buNone/>
            </a:pPr>
            <a:endParaRPr lang="en-US" altLang="en-US" sz="2700" b="0">
              <a:solidFill>
                <a:schemeClr val="tx1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772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DBF2C-89E2-46FB-8C96-6B6F6A2B8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701" y="1759693"/>
            <a:ext cx="10729365" cy="554629"/>
          </a:xfrm>
        </p:spPr>
        <p:txBody>
          <a:bodyPr>
            <a:noAutofit/>
          </a:bodyPr>
          <a:lstStyle/>
          <a:p>
            <a:pPr marL="685800" marR="0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a-IR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پ) بخش اختیاری: با فرض وجود دو حسگر دما و دو حسگر رطوبت در چهار گوشه یک اتاق، آیا می­توانید یک الگوریتم ساده (به یک زبان طبیعی) برای تعیین وضعیت خروجی بنویسید؟</a:t>
            </a:r>
            <a:b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 </a:t>
            </a:r>
            <a:b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898A6-1D6D-4F4D-841E-5F7F3F047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fa-IR" dirty="0">
                <a:solidFill>
                  <a:schemeClr val="bg1"/>
                </a:solidFill>
                <a:cs typeface="B Nazanin" panose="00000400000000000000" pitchFamily="2" charset="-78"/>
              </a:rPr>
              <a:t>مثال ساده برای کنترل دما :</a:t>
            </a:r>
            <a:endParaRPr lang="en-US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5553AB-E9DF-4F7A-BB49-743381B21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887" y="3194941"/>
            <a:ext cx="73628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778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B66D5-D0D6-4C56-9249-0838736EF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90550"/>
            <a:ext cx="2638425" cy="6267450"/>
          </a:xfrm>
        </p:spPr>
        <p:txBody>
          <a:bodyPr>
            <a:normAutofit/>
          </a:bodyPr>
          <a:lstStyle/>
          <a:p>
            <a:pPr rtl="1"/>
            <a:r>
              <a:rPr lang="fa-IR" sz="2800" b="1" dirty="0">
                <a:solidFill>
                  <a:schemeClr val="bg1"/>
                </a:solidFill>
                <a:cs typeface="B Nazanin" panose="00000400000000000000" pitchFamily="2" charset="-78"/>
              </a:rPr>
              <a:t>اختیاری :</a:t>
            </a:r>
            <a:br>
              <a:rPr lang="fa-IR" sz="2800" dirty="0">
                <a:solidFill>
                  <a:schemeClr val="bg1"/>
                </a:solidFill>
                <a:cs typeface="B Nazanin" panose="00000400000000000000" pitchFamily="2" charset="-78"/>
              </a:rPr>
            </a:br>
            <a:r>
              <a:rPr lang="fa-IR" sz="2800" dirty="0">
                <a:solidFill>
                  <a:schemeClr val="bg1"/>
                </a:solidFill>
                <a:cs typeface="B Nazanin" panose="00000400000000000000" pitchFamily="2" charset="-78"/>
              </a:rPr>
              <a:t>فلوچارت یک نمونه سیستم کنترل کیفیت دمای محیط را بررسی کرده و الگوریتم آن را بنویسید.</a:t>
            </a:r>
            <a:endParaRPr lang="en-US" sz="28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pic>
        <p:nvPicPr>
          <p:cNvPr id="3074" name="Picture 2" descr="Flow chart of proposed control system for the HVAC system.">
            <a:extLst>
              <a:ext uri="{FF2B5EF4-FFF2-40B4-BE49-F238E27FC236}">
                <a16:creationId xmlns:a16="http://schemas.microsoft.com/office/drawing/2014/main" id="{837BE67B-8FEA-450E-9200-822050BD9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25" y="33337"/>
            <a:ext cx="7839075" cy="679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505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8BDBF2C-89E2-46FB-8C96-6B6F6A2B80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16701" y="809205"/>
                <a:ext cx="10729365" cy="1505118"/>
              </a:xfrm>
            </p:spPr>
            <p:txBody>
              <a:bodyPr>
                <a:noAutofit/>
              </a:bodyPr>
              <a:lstStyle/>
              <a:p>
                <a:pPr marL="342900" marR="0" lvl="0" indent="-342900" algn="r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Persian Pager Number" panose="00000500000000000000" pitchFamily="2" charset="-78"/>
                  <a:buAutoNum type="arabicPeriod"/>
                </a:pPr>
                <a:r>
                  <a:rPr lang="fa-IR" sz="20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تابع بولی زیر را در نظر بگیرید (</a:t>
                </a:r>
                <a:r>
                  <a:rPr lang="fa-IR" sz="20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Persian Pager Number" panose="00000500000000000000" pitchFamily="2" charset="-78"/>
                  </a:rPr>
                  <a:t>25</a:t>
                </a:r>
                <a:r>
                  <a:rPr lang="fa-IR" sz="20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 نمره).</a:t>
                </a:r>
                <a:br>
                  <a:rPr lang="en-US" sz="20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𝐹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𝑦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𝑧</m:t>
                        </m:r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</m:ctrlPr>
                      </m:bar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𝑥</m:t>
                        </m:r>
                      </m:e>
                    </m:bar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𝑦𝑧</m:t>
                    </m:r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+</m:t>
                    </m:r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𝑥𝑦</m:t>
                    </m:r>
                  </m:oMath>
                </a14:m>
                <a:endParaRPr lang="en-US" sz="20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8BDBF2C-89E2-46FB-8C96-6B6F6A2B80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16701" y="809205"/>
                <a:ext cx="10729365" cy="1505118"/>
              </a:xfrm>
              <a:blipFill>
                <a:blip r:embed="rId2"/>
                <a:stretch>
                  <a:fillRect r="-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898A6-1D6D-4F4D-841E-5F7F3F047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/>
            <a:r>
              <a:rPr lang="fa-IR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الف)</a:t>
            </a:r>
            <a:r>
              <a:rPr lang="ar-SA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دیاگرام زمانی زیر تغییرات ورودی­های این تابع را نشان می­دهد. شکل موج خروجی این تابع را صرف نظر از تأخیر گیت­ها رسم نمایید.</a:t>
            </a:r>
            <a:endParaRPr lang="fa-IR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algn="r"/>
            <a:endParaRPr lang="en-US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/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153674-8707-4B0D-8E42-123D21C046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85" t="27257" r="19557" b="32861"/>
          <a:stretch/>
        </p:blipFill>
        <p:spPr>
          <a:xfrm>
            <a:off x="914400" y="3212536"/>
            <a:ext cx="10600566" cy="330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993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8BDBF2C-89E2-46FB-8C96-6B6F6A2B80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16701" y="809205"/>
                <a:ext cx="10729365" cy="1505118"/>
              </a:xfrm>
            </p:spPr>
            <p:txBody>
              <a:bodyPr>
                <a:noAutofit/>
              </a:bodyPr>
              <a:lstStyle/>
              <a:p>
                <a:pPr lvl="0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fa-IR" sz="2400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B Nazanin" panose="00000400000000000000" pitchFamily="2" charset="-78"/>
                  </a:rPr>
                  <a:t>ب)</a:t>
                </a:r>
                <a:r>
                  <a:rPr lang="fa-IR" sz="4400" dirty="0">
                    <a:solidFill>
                      <a:schemeClr val="bg1"/>
                    </a:solidFill>
                  </a:rPr>
                  <a:t> </a:t>
                </a:r>
                <a:r>
                  <a:rPr lang="fa-IR" sz="2000" dirty="0">
                    <a:solidFill>
                      <a:schemeClr val="bg1"/>
                    </a:solidFill>
                  </a:rPr>
                  <a:t>مدار معادل این تابع را پیاده­سازی کنید.</a:t>
                </a:r>
                <a:br>
                  <a:rPr lang="en-US" sz="20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𝐹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𝑥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𝑦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𝑧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bar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𝑥</m:t>
                          </m:r>
                        </m:e>
                      </m:ba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𝑦𝑧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+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𝑥𝑦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8BDBF2C-89E2-46FB-8C96-6B6F6A2B80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16701" y="809205"/>
                <a:ext cx="10729365" cy="1505118"/>
              </a:xfrm>
              <a:blipFill>
                <a:blip r:embed="rId2"/>
                <a:stretch>
                  <a:fillRect r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D5AD8F-16D1-4E50-B3CE-83864C328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9424" t="51250" r="20856" b="17783"/>
          <a:stretch/>
        </p:blipFill>
        <p:spPr>
          <a:xfrm>
            <a:off x="1173345" y="3083065"/>
            <a:ext cx="9856099" cy="2419519"/>
          </a:xfrm>
        </p:spPr>
      </p:pic>
    </p:spTree>
    <p:extLst>
      <p:ext uri="{BB962C8B-B14F-4D97-AF65-F5344CB8AC3E}">
        <p14:creationId xmlns:p14="http://schemas.microsoft.com/office/powerpoint/2010/main" val="4078437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30E6-FB52-4AF6-96D9-252443481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49" y="927485"/>
            <a:ext cx="8610600" cy="1293028"/>
          </a:xfrm>
        </p:spPr>
        <p:txBody>
          <a:bodyPr/>
          <a:lstStyle/>
          <a:p>
            <a:r>
              <a:rPr lang="fa-IR" dirty="0">
                <a:solidFill>
                  <a:schemeClr val="bg1"/>
                </a:solidFill>
              </a:rPr>
              <a:t>آشنایی با نرم افزار پروتئوس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D562B-41D5-4A7F-AC99-13C950715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9675" y="2409826"/>
            <a:ext cx="9458325" cy="4024125"/>
          </a:xfrm>
        </p:spPr>
        <p:txBody>
          <a:bodyPr/>
          <a:lstStyle/>
          <a:p>
            <a:pPr marL="0" indent="0" algn="r">
              <a:buNone/>
            </a:pPr>
            <a:r>
              <a:rPr lang="fa-IR" b="1" dirty="0">
                <a:solidFill>
                  <a:schemeClr val="bg1"/>
                </a:solidFill>
              </a:rPr>
              <a:t>لینک دانلود:</a:t>
            </a:r>
          </a:p>
          <a:p>
            <a:r>
              <a:rPr lang="en-US" dirty="0">
                <a:solidFill>
                  <a:schemeClr val="bg1"/>
                </a:solidFill>
              </a:rPr>
              <a:t>http://cdn.p30download.ir/?b=p30dlsoftware&amp;f=Proteus.Professional.v8.10.SP3.Build.29560_p30download.com.rar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CE14E79-6D1B-4411-8B00-6F84690F8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402" y="4421888"/>
            <a:ext cx="1662547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142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BA01A-5899-4267-9403-7A9A44B9D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81D0B-E0A3-45E3-B1AF-5FF800EA3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6BB7A7-72F5-40B2-AA34-ED669A9A7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675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31496C4-D921-4A25-95BF-478923324B1F}"/>
              </a:ext>
            </a:extLst>
          </p:cNvPr>
          <p:cNvSpPr/>
          <p:nvPr/>
        </p:nvSpPr>
        <p:spPr>
          <a:xfrm>
            <a:off x="66674" y="381000"/>
            <a:ext cx="295275" cy="38337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38C7F6-661B-433A-8B6B-5558A4B4FF63}"/>
              </a:ext>
            </a:extLst>
          </p:cNvPr>
          <p:cNvSpPr/>
          <p:nvPr/>
        </p:nvSpPr>
        <p:spPr>
          <a:xfrm>
            <a:off x="4133850" y="1865714"/>
            <a:ext cx="866775" cy="38337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14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8B808-9CC9-4F30-B1BD-8775B28F9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61F9B-DDC9-4936-81E2-0A39FA035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C1996D-F0BB-4622-82FD-DDADB6579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7385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5A25AE3-E294-408B-BE72-0E913F993D55}"/>
              </a:ext>
            </a:extLst>
          </p:cNvPr>
          <p:cNvGrpSpPr/>
          <p:nvPr/>
        </p:nvGrpSpPr>
        <p:grpSpPr>
          <a:xfrm>
            <a:off x="589650" y="1866780"/>
            <a:ext cx="414360" cy="692640"/>
            <a:chOff x="589650" y="1866780"/>
            <a:chExt cx="414360" cy="69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6D73444-1758-4298-8B61-7CE66548D1F4}"/>
                    </a:ext>
                  </a:extLst>
                </p14:cNvPr>
                <p14:cNvContentPartPr/>
                <p14:nvPr/>
              </p14:nvContentPartPr>
              <p14:xfrm>
                <a:off x="589650" y="1866780"/>
                <a:ext cx="271800" cy="3240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6D73444-1758-4298-8B61-7CE66548D1F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0650" y="1858140"/>
                  <a:ext cx="2894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4ECB10D-F76D-42BA-A3E3-24F6039B2547}"/>
                    </a:ext>
                  </a:extLst>
                </p14:cNvPr>
                <p14:cNvContentPartPr/>
                <p14:nvPr/>
              </p14:nvContentPartPr>
              <p14:xfrm>
                <a:off x="685770" y="2172780"/>
                <a:ext cx="185040" cy="1890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4ECB10D-F76D-42BA-A3E3-24F6039B254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6770" y="2164140"/>
                  <a:ext cx="2026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5935CA6-8718-4C21-BF00-76CE8A40BDCA}"/>
                    </a:ext>
                  </a:extLst>
                </p14:cNvPr>
                <p14:cNvContentPartPr/>
                <p14:nvPr/>
              </p14:nvContentPartPr>
              <p14:xfrm>
                <a:off x="790530" y="2237940"/>
                <a:ext cx="213480" cy="3214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5935CA6-8718-4C21-BF00-76CE8A40BDC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1530" y="2229300"/>
                  <a:ext cx="231120" cy="339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57289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89AD327-C6A0-47C6-B1BA-62D3F14947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11" t="21239" r="21681" b="8082"/>
          <a:stretch/>
        </p:blipFill>
        <p:spPr>
          <a:xfrm>
            <a:off x="574535" y="679731"/>
            <a:ext cx="11069904" cy="558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15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685F5-D652-4F44-8C30-82B3C8C34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EB102-B16B-441F-9D49-BBFDA2FA0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87C4FB-759A-4C4B-BF07-EEC0339D0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675"/>
            <a:ext cx="12192000" cy="64706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E20013F-507A-44FA-B47C-404965231EF4}"/>
                  </a:ext>
                </a:extLst>
              </p14:cNvPr>
              <p14:cNvContentPartPr/>
              <p14:nvPr/>
            </p14:nvContentPartPr>
            <p14:xfrm>
              <a:off x="-648030" y="5714460"/>
              <a:ext cx="360" cy="5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E20013F-507A-44FA-B47C-404965231E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57030" y="5705820"/>
                <a:ext cx="1800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5DD09B-4B94-46B1-909F-79C2E625DF54}"/>
                  </a:ext>
                </a:extLst>
              </p14:cNvPr>
              <p14:cNvContentPartPr/>
              <p14:nvPr/>
            </p14:nvContentPartPr>
            <p14:xfrm>
              <a:off x="6114930" y="351900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5DD09B-4B94-46B1-909F-79C2E625DF5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05930" y="3429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39B4479-69F0-41F8-9F35-3AB0F3F9253A}"/>
                  </a:ext>
                </a:extLst>
              </p14:cNvPr>
              <p14:cNvContentPartPr/>
              <p14:nvPr/>
            </p14:nvContentPartPr>
            <p14:xfrm>
              <a:off x="6028890" y="666180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39B4479-69F0-41F8-9F35-3AB0F3F9253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20250" y="65718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0DE9162C-8023-42F0-8CCA-A9AABB861E30}"/>
              </a:ext>
            </a:extLst>
          </p:cNvPr>
          <p:cNvGrpSpPr/>
          <p:nvPr/>
        </p:nvGrpSpPr>
        <p:grpSpPr>
          <a:xfrm>
            <a:off x="6019170" y="2018700"/>
            <a:ext cx="360" cy="360"/>
            <a:chOff x="6019170" y="2018700"/>
            <a:chExt cx="360" cy="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E83E22B-3087-45A5-9852-8D66050BBF3E}"/>
                    </a:ext>
                  </a:extLst>
                </p14:cNvPr>
                <p14:cNvContentPartPr/>
                <p14:nvPr/>
              </p14:nvContentPartPr>
              <p14:xfrm>
                <a:off x="6019170" y="2018700"/>
                <a:ext cx="360" cy="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E83E22B-3087-45A5-9852-8D66050BBF3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10530" y="20100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D79D62B-6C24-4E34-9EF6-7639F3D8650A}"/>
                    </a:ext>
                  </a:extLst>
                </p14:cNvPr>
                <p14:cNvContentPartPr/>
                <p14:nvPr/>
              </p14:nvContentPartPr>
              <p14:xfrm>
                <a:off x="6019170" y="2018700"/>
                <a:ext cx="360" cy="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D79D62B-6C24-4E34-9EF6-7639F3D8650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10530" y="20100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6CF78AE-DAE9-4D25-95ED-2F93D2C63E55}"/>
                  </a:ext>
                </a:extLst>
              </p14:cNvPr>
              <p14:cNvContentPartPr/>
              <p14:nvPr/>
            </p14:nvContentPartPr>
            <p14:xfrm>
              <a:off x="5486370" y="6200460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6CF78AE-DAE9-4D25-95ED-2F93D2C63E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77370" y="61918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8FDEC3F-9E97-48EA-9C71-5A169EAD919F}"/>
                  </a:ext>
                </a:extLst>
              </p14:cNvPr>
              <p14:cNvContentPartPr/>
              <p14:nvPr/>
            </p14:nvContentPartPr>
            <p14:xfrm>
              <a:off x="5305290" y="1161900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8FDEC3F-9E97-48EA-9C71-5A169EAD91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96650" y="115290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A20AA8DC-CE80-4B55-8B35-D46D1C49719A}"/>
              </a:ext>
            </a:extLst>
          </p:cNvPr>
          <p:cNvGrpSpPr/>
          <p:nvPr/>
        </p:nvGrpSpPr>
        <p:grpSpPr>
          <a:xfrm>
            <a:off x="5790930" y="1523700"/>
            <a:ext cx="360" cy="360"/>
            <a:chOff x="5790930" y="1523700"/>
            <a:chExt cx="360" cy="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446AA3C-67B0-489A-85C0-EDF0695EB1C3}"/>
                    </a:ext>
                  </a:extLst>
                </p14:cNvPr>
                <p14:cNvContentPartPr/>
                <p14:nvPr/>
              </p14:nvContentPartPr>
              <p14:xfrm>
                <a:off x="5790930" y="1523700"/>
                <a:ext cx="360" cy="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446AA3C-67B0-489A-85C0-EDF0695EB1C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81930" y="15147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0A2DB13-9EEA-471D-AD8E-B6114E999D5A}"/>
                    </a:ext>
                  </a:extLst>
                </p14:cNvPr>
                <p14:cNvContentPartPr/>
                <p14:nvPr/>
              </p14:nvContentPartPr>
              <p14:xfrm>
                <a:off x="5790930" y="1523700"/>
                <a:ext cx="360" cy="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0A2DB13-9EEA-471D-AD8E-B6114E999D5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81930" y="15147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2608C06-1C6D-4240-965E-D21CA600C24E}"/>
                    </a:ext>
                  </a:extLst>
                </p14:cNvPr>
                <p14:cNvContentPartPr/>
                <p14:nvPr/>
              </p14:nvContentPartPr>
              <p14:xfrm>
                <a:off x="5790930" y="1523700"/>
                <a:ext cx="360" cy="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2608C06-1C6D-4240-965E-D21CA600C24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81930" y="15147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96DD778-2F10-4632-9AF3-D8CEAF4EB561}"/>
                    </a:ext>
                  </a:extLst>
                </p14:cNvPr>
                <p14:cNvContentPartPr/>
                <p14:nvPr/>
              </p14:nvContentPartPr>
              <p14:xfrm>
                <a:off x="5790930" y="1523700"/>
                <a:ext cx="360" cy="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96DD778-2F10-4632-9AF3-D8CEAF4EB56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81930" y="15147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B311E72-B615-483B-837D-1121A4DE4926}"/>
                    </a:ext>
                  </a:extLst>
                </p14:cNvPr>
                <p14:cNvContentPartPr/>
                <p14:nvPr/>
              </p14:nvContentPartPr>
              <p14:xfrm>
                <a:off x="5790930" y="1523700"/>
                <a:ext cx="360" cy="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B311E72-B615-483B-837D-1121A4DE492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81930" y="15147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3ADB962-5C8D-4DF7-9273-11A5AD627E31}"/>
                  </a:ext>
                </a:extLst>
              </p14:cNvPr>
              <p14:cNvContentPartPr/>
              <p14:nvPr/>
            </p14:nvContentPartPr>
            <p14:xfrm>
              <a:off x="1589010" y="1550700"/>
              <a:ext cx="564480" cy="3355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3ADB962-5C8D-4DF7-9273-11A5AD627E3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80370" y="1542060"/>
                <a:ext cx="582120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A4E0678-7B31-4939-911D-E1F56102949A}"/>
                  </a:ext>
                </a:extLst>
              </p14:cNvPr>
              <p14:cNvContentPartPr/>
              <p14:nvPr/>
            </p14:nvContentPartPr>
            <p14:xfrm>
              <a:off x="10066290" y="5780700"/>
              <a:ext cx="792360" cy="4496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A4E0678-7B31-4939-911D-E1F56102949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057650" y="5771700"/>
                <a:ext cx="810000" cy="46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5794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5A9D2-F478-41F5-8D49-D6AB701D7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AD464-1021-481A-A401-3903F4D79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CF56E4-3C82-43DE-9AE1-24875193A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150"/>
            <a:ext cx="12192000" cy="64897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E3F0401-1BD4-4148-8028-804C4C7A1E62}"/>
                  </a:ext>
                </a:extLst>
              </p14:cNvPr>
              <p14:cNvContentPartPr/>
              <p14:nvPr/>
            </p14:nvContentPartPr>
            <p14:xfrm>
              <a:off x="6057690" y="218340"/>
              <a:ext cx="360" cy="5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E3F0401-1BD4-4148-8028-804C4C7A1E6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48690" y="209700"/>
                <a:ext cx="1800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E72FF04-88A7-420D-B9FA-ADCD2E85F5D4}"/>
                  </a:ext>
                </a:extLst>
              </p14:cNvPr>
              <p14:cNvContentPartPr/>
              <p14:nvPr/>
            </p14:nvContentPartPr>
            <p14:xfrm>
              <a:off x="6209970" y="628380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E72FF04-88A7-420D-B9FA-ADCD2E85F5D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00970" y="6193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10962FD-A37B-4D41-A026-DB3CAADC2F8E}"/>
                  </a:ext>
                </a:extLst>
              </p14:cNvPr>
              <p14:cNvContentPartPr/>
              <p14:nvPr/>
            </p14:nvContentPartPr>
            <p14:xfrm>
              <a:off x="1572090" y="1531620"/>
              <a:ext cx="723600" cy="3960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10962FD-A37B-4D41-A026-DB3CAADC2F8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63090" y="1522620"/>
                <a:ext cx="741240" cy="41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8378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BD154-3603-4FA5-A3ED-88FD1BDD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DD6C4-AE62-4B27-89F7-BE153A9FC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610C7-28CE-4302-8FFD-9B68F2648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643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7025AC6-E182-4268-A051-E084935A6008}"/>
                  </a:ext>
                </a:extLst>
              </p14:cNvPr>
              <p14:cNvContentPartPr/>
              <p14:nvPr/>
            </p14:nvContentPartPr>
            <p14:xfrm>
              <a:off x="-55110" y="6304140"/>
              <a:ext cx="533160" cy="4215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7025AC6-E182-4268-A051-E084935A600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4110" y="6295140"/>
                <a:ext cx="55080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14E5685-DE7C-4C13-9E61-4C3EF02D0025}"/>
                  </a:ext>
                </a:extLst>
              </p14:cNvPr>
              <p14:cNvContentPartPr/>
              <p14:nvPr/>
            </p14:nvContentPartPr>
            <p14:xfrm>
              <a:off x="350250" y="5943060"/>
              <a:ext cx="344880" cy="4158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14E5685-DE7C-4C13-9E61-4C3EF02D002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1250" y="5934060"/>
                <a:ext cx="362520" cy="43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6730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851D4C-3F7B-4592-9B9F-661704645F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10" t="21593" r="22080" b="11386"/>
          <a:stretch/>
        </p:blipFill>
        <p:spPr>
          <a:xfrm>
            <a:off x="1043873" y="770177"/>
            <a:ext cx="10325437" cy="56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18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30ED58-3CB6-4337-90C4-A657ED947E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77" t="22183" r="28385" b="10679"/>
          <a:stretch/>
        </p:blipFill>
        <p:spPr>
          <a:xfrm>
            <a:off x="962952" y="793020"/>
            <a:ext cx="10228333" cy="533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140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CA5409-2B8D-482C-8334-A7721F9F04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80" t="35280" r="28850" b="26962"/>
          <a:stretch/>
        </p:blipFill>
        <p:spPr>
          <a:xfrm>
            <a:off x="1237475" y="1124792"/>
            <a:ext cx="10091374" cy="486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850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F27BD-2C6F-4E71-AADC-37231EE4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Persian Pager Number" panose="00000500000000000000" pitchFamily="2" charset="-78"/>
              <a:buAutoNum type="arabicPeriod"/>
            </a:pPr>
            <a:r>
              <a:rPr lang="fa-IR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عبارات زیر را ساده کنید(</a:t>
            </a:r>
            <a:r>
              <a:rPr lang="fa-IR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Persian Pager Number" panose="00000500000000000000" pitchFamily="2" charset="-78"/>
              </a:rPr>
              <a:t>30</a:t>
            </a:r>
            <a:r>
              <a:rPr lang="fa-IR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نمره).</a:t>
            </a:r>
            <a:endParaRPr lang="en-US" sz="2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13161C-0BAD-462C-B87D-C824655052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691236"/>
                <a:ext cx="10820400" cy="45274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a)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bar>
                          <m:barPr>
                            <m:pos m:val="top"/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B Nazanin" panose="00000400000000000000" pitchFamily="2" charset="-78"/>
                              </a:rPr>
                            </m:ctrlPr>
                          </m:barPr>
                          <m:e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B Nazanin" panose="00000400000000000000" pitchFamily="2" charset="-78"/>
                              </a:rPr>
                              <m:t>𝐴</m:t>
                            </m:r>
                          </m:e>
                        </m:bar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+</m:t>
                        </m:r>
                        <m:bar>
                          <m:barPr>
                            <m:pos m:val="top"/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B Nazanin" panose="00000400000000000000" pitchFamily="2" charset="-78"/>
                              </a:rPr>
                            </m:ctrlPr>
                          </m:barPr>
                          <m:e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B Nazanin" panose="00000400000000000000" pitchFamily="2" charset="-78"/>
                              </a:rPr>
                              <m:t>𝐵</m:t>
                            </m:r>
                          </m:e>
                        </m:bar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+</m:t>
                        </m:r>
                        <m:bar>
                          <m:barPr>
                            <m:pos m:val="top"/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B Nazanin" panose="00000400000000000000" pitchFamily="2" charset="-78"/>
                              </a:rPr>
                            </m:ctrlPr>
                          </m:barPr>
                          <m:e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B Nazanin" panose="00000400000000000000" pitchFamily="2" charset="-78"/>
                              </a:rPr>
                              <m:t>𝐶</m:t>
                            </m:r>
                          </m:e>
                        </m:bar>
                      </m:e>
                    </m:d>
                    <m:d>
                      <m:dPr>
                        <m:ctrlP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𝐵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+ </m:t>
                        </m:r>
                        <m:bar>
                          <m:barPr>
                            <m:pos m:val="top"/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B Nazanin" panose="00000400000000000000" pitchFamily="2" charset="-78"/>
                              </a:rPr>
                            </m:ctrlPr>
                          </m:barPr>
                          <m:e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B Nazanin" panose="00000400000000000000" pitchFamily="2" charset="-78"/>
                              </a:rPr>
                              <m:t>𝐶</m:t>
                            </m:r>
                          </m:e>
                        </m:bar>
                      </m:e>
                    </m:d>
                    <m:d>
                      <m:dPr>
                        <m:ctrlP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𝐴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+</m:t>
                        </m:r>
                        <m:bar>
                          <m:barPr>
                            <m:pos m:val="top"/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B Nazanin" panose="00000400000000000000" pitchFamily="2" charset="-78"/>
                              </a:rPr>
                            </m:ctrlPr>
                          </m:barPr>
                          <m:e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B Nazanin" panose="00000400000000000000" pitchFamily="2" charset="-78"/>
                              </a:rPr>
                              <m:t>𝐶</m:t>
                            </m:r>
                          </m:e>
                        </m:bar>
                      </m:e>
                    </m:d>
                  </m:oMath>
                </a14:m>
                <a:endParaRPr lang="en-US" sz="18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13161C-0BAD-462C-B87D-C824655052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691236"/>
                <a:ext cx="10820400" cy="4527450"/>
              </a:xfrm>
              <a:blipFill>
                <a:blip r:embed="rId2"/>
                <a:stretch>
                  <a:fillRect l="-732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CB1D839-9131-4260-B093-7756C7CD6C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82" t="40163" r="19889" b="34649"/>
          <a:stretch/>
        </p:blipFill>
        <p:spPr>
          <a:xfrm>
            <a:off x="328080" y="2427611"/>
            <a:ext cx="11299355" cy="266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49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F27BD-2C6F-4E71-AADC-37231EE4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Persian Pager Number" panose="00000500000000000000" pitchFamily="2" charset="-78"/>
              <a:buAutoNum type="arabicPeriod"/>
            </a:pPr>
            <a:r>
              <a:rPr lang="fa-IR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عبارات زیر را ساده کنید(</a:t>
            </a:r>
            <a:r>
              <a:rPr lang="fa-IR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Persian Pager Number" panose="00000500000000000000" pitchFamily="2" charset="-78"/>
              </a:rPr>
              <a:t>30</a:t>
            </a:r>
            <a:r>
              <a:rPr lang="fa-IR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نمره).</a:t>
            </a:r>
            <a:endParaRPr lang="en-US" sz="2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13161C-0BAD-462C-B87D-C824655052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691236"/>
                <a:ext cx="10820400" cy="4527450"/>
              </a:xfrm>
            </p:spPr>
            <p:txBody>
              <a:bodyPr/>
              <a:lstStyle/>
              <a:p>
                <a:pPr lvl="0"/>
                <a:r>
                  <a:rPr lang="en-US" dirty="0">
                    <a:solidFill>
                      <a:schemeClr val="bg1"/>
                    </a:solidFill>
                  </a:rPr>
                  <a:t>b)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bar>
                      <m:barPr>
                        <m:pos m:val="top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ba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𝐶𝐷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𝐵𝐶𝐷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0"/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13161C-0BAD-462C-B87D-C824655052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691236"/>
                <a:ext cx="10820400" cy="4527450"/>
              </a:xfrm>
              <a:blipFill>
                <a:blip r:embed="rId2"/>
                <a:stretch>
                  <a:fillRect l="-676" t="-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EF83600-47B2-4C9E-B2D4-FD107C1B70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85" t="36932" r="19955" b="51504"/>
          <a:stretch/>
        </p:blipFill>
        <p:spPr>
          <a:xfrm>
            <a:off x="962952" y="2532806"/>
            <a:ext cx="10322308" cy="109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8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F27BD-2C6F-4E71-AADC-37231EE4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Persian Pager Number" panose="00000500000000000000" pitchFamily="2" charset="-78"/>
              <a:buAutoNum type="arabicPeriod"/>
            </a:pPr>
            <a:r>
              <a:rPr lang="fa-IR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عبارات زیر را ساده کنید(</a:t>
            </a:r>
            <a:r>
              <a:rPr lang="fa-IR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Persian Pager Number" panose="00000500000000000000" pitchFamily="2" charset="-78"/>
              </a:rPr>
              <a:t>30</a:t>
            </a:r>
            <a:r>
              <a:rPr lang="fa-IR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نمره).</a:t>
            </a:r>
            <a:endParaRPr lang="en-US" sz="2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13161C-0BAD-462C-B87D-C824655052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691236"/>
                <a:ext cx="10820400" cy="4527450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C)</a:t>
                </a:r>
                <a:r>
                  <a:rPr lang="en-US" sz="1800" dirty="0">
                    <a:solidFill>
                      <a:schemeClr val="bg1"/>
                    </a:solidFill>
                    <a:effectLst/>
                    <a:ea typeface="Calibri" panose="020F0502020204030204" pitchFamily="34" charset="0"/>
                    <a:cs typeface="B Nazanin" panose="00000400000000000000" pitchFamily="2" charset="-78"/>
                  </a:rPr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</m:ctrlPr>
                      </m:barPr>
                      <m:e>
                        <m:d>
                          <m:d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B Nazanin" panose="00000400000000000000" pitchFamily="2" charset="-78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B Nazanin" panose="00000400000000000000" pitchFamily="2" charset="-78"/>
                              </a:rPr>
                              <m:t>𝐴</m:t>
                            </m:r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B Nazanin" panose="00000400000000000000" pitchFamily="2" charset="-78"/>
                              </a:rPr>
                              <m:t>+</m:t>
                            </m:r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B Nazanin" panose="00000400000000000000" pitchFamily="2" charset="-78"/>
                              </a:rPr>
                              <m:t>𝐵</m:t>
                            </m:r>
                          </m:e>
                        </m:d>
                        <m:d>
                          <m:d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B Nazanin" panose="00000400000000000000" pitchFamily="2" charset="-78"/>
                              </a:rPr>
                            </m:ctrlPr>
                          </m:dPr>
                          <m:e>
                            <m:bar>
                              <m:barPr>
                                <m:pos m:val="top"/>
                                <m:ctrlPr>
                                  <a:rPr lang="en-US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B Nazanin" panose="00000400000000000000" pitchFamily="2" charset="-78"/>
                                  </a:rPr>
                                </m:ctrlPr>
                              </m:barPr>
                              <m:e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B Nazanin" panose="00000400000000000000" pitchFamily="2" charset="-78"/>
                                  </a:rPr>
                                  <m:t>𝐵</m:t>
                                </m:r>
                              </m:e>
                            </m:bar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B Nazanin" panose="00000400000000000000" pitchFamily="2" charset="-78"/>
                              </a:rPr>
                              <m:t>+</m:t>
                            </m:r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B Nazanin" panose="00000400000000000000" pitchFamily="2" charset="-78"/>
                              </a:rPr>
                              <m:t>𝐶</m:t>
                            </m:r>
                          </m:e>
                        </m:d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+</m:t>
                        </m:r>
                        <m:bar>
                          <m:barPr>
                            <m:pos m:val="top"/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B Nazanin" panose="00000400000000000000" pitchFamily="2" charset="-78"/>
                              </a:rPr>
                            </m:ctrlPr>
                          </m:barPr>
                          <m:e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B Nazanin" panose="00000400000000000000" pitchFamily="2" charset="-78"/>
                              </a:rPr>
                              <m:t>𝐴</m:t>
                            </m:r>
                          </m:e>
                        </m:bar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 </m:t>
                        </m:r>
                        <m:bar>
                          <m:barPr>
                            <m:pos m:val="top"/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B Nazanin" panose="00000400000000000000" pitchFamily="2" charset="-78"/>
                              </a:rPr>
                            </m:ctrlPr>
                          </m:barPr>
                          <m:e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B Nazanin" panose="00000400000000000000" pitchFamily="2" charset="-78"/>
                              </a:rPr>
                              <m:t>𝐵</m:t>
                            </m:r>
                          </m:e>
                        </m:bar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𝐶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+(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𝐴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+</m:t>
                        </m:r>
                        <m:bar>
                          <m:barPr>
                            <m:pos m:val="top"/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B Nazanin" panose="00000400000000000000" pitchFamily="2" charset="-78"/>
                              </a:rPr>
                            </m:ctrlPr>
                          </m:barPr>
                          <m:e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B Nazanin" panose="00000400000000000000" pitchFamily="2" charset="-78"/>
                              </a:rPr>
                              <m:t>𝐵</m:t>
                            </m:r>
                          </m:e>
                        </m:bar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)(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𝐴𝐵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𝐶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)</m:t>
                        </m:r>
                      </m:e>
                    </m:bar>
                  </m:oMath>
                </a14:m>
                <a:endParaRPr lang="en-US" sz="18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lvl="0"/>
                <a:endParaRPr lang="en-US" dirty="0">
                  <a:solidFill>
                    <a:schemeClr val="bg1"/>
                  </a:solidFill>
                </a:endParaRPr>
              </a:p>
              <a:p>
                <a:pPr lvl="0"/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13161C-0BAD-462C-B87D-C824655052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691236"/>
                <a:ext cx="10820400" cy="4527450"/>
              </a:xfrm>
              <a:blipFill>
                <a:blip r:embed="rId2"/>
                <a:stretch>
                  <a:fillRect l="-676" t="-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467E5AD-6F9B-4221-A3FF-DDEFC2926B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84" t="36696" r="20022" b="38053"/>
          <a:stretch/>
        </p:blipFill>
        <p:spPr>
          <a:xfrm>
            <a:off x="768744" y="2564247"/>
            <a:ext cx="10252608" cy="237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106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F27BD-2C6F-4E71-AADC-37231EE4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R="0" lvl="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2</a:t>
            </a:r>
            <a:r>
              <a:rPr lang="fa-IR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. دوگان عبارت زیر را بدست آورید(</a:t>
            </a:r>
            <a:r>
              <a:rPr lang="fa-IR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Persian Pager Number" panose="00000500000000000000" pitchFamily="2" charset="-78"/>
              </a:rPr>
              <a:t>10</a:t>
            </a:r>
            <a:r>
              <a:rPr lang="fa-IR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نمره).</a:t>
            </a:r>
            <a:b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2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13161C-0BAD-462C-B87D-C824655052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691236"/>
                <a:ext cx="10820400" cy="452745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bar>
                              <m:barPr>
                                <m:pos m:val="top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ba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bar>
                  </m:oMath>
                </a14:m>
                <a:endParaRPr lang="fa-IR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 lvl="0"/>
                <a:endParaRPr lang="en-US" dirty="0">
                  <a:solidFill>
                    <a:schemeClr val="bg1"/>
                  </a:solidFill>
                </a:endParaRPr>
              </a:p>
              <a:p>
                <a:pPr lvl="0"/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13161C-0BAD-462C-B87D-C824655052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691236"/>
                <a:ext cx="10820400" cy="452745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C6FC8D6-FAC1-4068-8205-0A0B1AC3BC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52" t="45192" r="20221" b="43127"/>
          <a:stretch/>
        </p:blipFill>
        <p:spPr>
          <a:xfrm>
            <a:off x="1003412" y="3099249"/>
            <a:ext cx="10607940" cy="113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405557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BEB954-4024-4CCF-A9D6-4C00FDC028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96CC85-5758-41C0-8EFD-737AFB6912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710EE66-8707-456F-8F2E-091D581CB03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Vapor Trail design</Template>
  <TotalTime>275</TotalTime>
  <Words>632</Words>
  <Application>Microsoft Office PowerPoint</Application>
  <PresentationFormat>Widescreen</PresentationFormat>
  <Paragraphs>49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Cambria Math</vt:lpstr>
      <vt:lpstr>Century Gothic</vt:lpstr>
      <vt:lpstr>Persian Pager Number</vt:lpstr>
      <vt:lpstr>Times New Roman</vt:lpstr>
      <vt:lpstr>Vapor Trail</vt:lpstr>
      <vt:lpstr>حل تمرین سری اول و مقدمات پروتئوس</vt:lpstr>
      <vt:lpstr>PowerPoint Presentation</vt:lpstr>
      <vt:lpstr>PowerPoint Presentation</vt:lpstr>
      <vt:lpstr>PowerPoint Presentation</vt:lpstr>
      <vt:lpstr>PowerPoint Presentation</vt:lpstr>
      <vt:lpstr>عبارات زیر را ساده کنید(30 نمره).</vt:lpstr>
      <vt:lpstr>عبارات زیر را ساده کنید(30 نمره).</vt:lpstr>
      <vt:lpstr>عبارات زیر را ساده کنید(30 نمره).</vt:lpstr>
      <vt:lpstr>2. دوگان عبارت زیر را بدست آورید(10 نمره). </vt:lpstr>
      <vt:lpstr>3. با استفاده از جدول درستی، درستی یا نادرستی تساوی زیر را مشخص نمایید (15 نمره). </vt:lpstr>
      <vt:lpstr>4. یک سیستم کنترل کیفیت هوای محیط (که در متون فنی آن را HVAC می­نامند) را در نظر بگیرید. این سیستم مجهز به حسگرهای دما و رطوبت هوا است و با استفاده از یک الگوریتم ساده، دمای محیط را با تنظیم درجه حرارت باد خروجی، شدت باد، و میزان رطوبت آن کنترل می­کند (20 نمره).  الف) ابتدا مانند آنچه که در اسلایدها دیده­اید، ورودی­ها، خروجی­ها و رفتار این سیستم را تعیین کنید. </vt:lpstr>
      <vt:lpstr>ب) آیا این سیستم نیاز به مبدل سیگنال آنالوگ به دیجیتال و یا دیجیتال به آنالوگ دارد؟ توضیح دهید.   </vt:lpstr>
      <vt:lpstr>پ) بخش اختیاری: با فرض وجود دو حسگر دما و دو حسگر رطوبت در چهار گوشه یک اتاق، آیا می­توانید یک الگوریتم ساده (به یک زبان طبیعی) برای تعیین وضعیت خروجی بنویسید؟   </vt:lpstr>
      <vt:lpstr>اختیاری : فلوچارت یک نمونه سیستم کنترل کیفیت دمای محیط را بررسی کرده و الگوریتم آن را بنویسید.</vt:lpstr>
      <vt:lpstr>تابع بولی زیر را در نظر بگیرید (25 نمره). F(x,y,z)=¯x yz+xy</vt:lpstr>
      <vt:lpstr>ب) مدار معادل این تابع را پیاده­سازی کنید. F(x,y,z)=¯x yz+xy</vt:lpstr>
      <vt:lpstr>آشنایی با نرم افزار پروتئوس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حل تمرین سری اول و مقدمات پروتئوس</dc:title>
  <dc:creator>Asus</dc:creator>
  <cp:lastModifiedBy>Yeganeh Kordi</cp:lastModifiedBy>
  <cp:revision>9</cp:revision>
  <dcterms:created xsi:type="dcterms:W3CDTF">2020-10-06T18:06:18Z</dcterms:created>
  <dcterms:modified xsi:type="dcterms:W3CDTF">2020-10-06T23:44:50Z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